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90" r:id="rId32"/>
    <p:sldId id="291" r:id="rId33"/>
    <p:sldId id="292" r:id="rId34"/>
    <p:sldId id="259" r:id="rId35"/>
    <p:sldId id="294" r:id="rId36"/>
  </p:sldIdLst>
  <p:sldSz cx="18288000" cy="10287000"/>
  <p:notesSz cx="6858000" cy="9144000"/>
  <p:embeddedFontLst>
    <p:embeddedFont>
      <p:font typeface="하나2.0 M" panose="020B0603000000000000" pitchFamily="50" charset="-127"/>
      <p:regular r:id="rId38"/>
    </p:embeddedFont>
    <p:embeddedFont>
      <p:font typeface="함초롬돋움" panose="020B0600000101010101" charset="-127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하나2.0 CM" panose="020B0603000000000000" pitchFamily="50" charset="-127"/>
      <p:regular r:id="rId47"/>
    </p:embeddedFont>
    <p:embeddedFont>
      <p:font typeface="하나2.0 H" panose="020B0903000000000000" pitchFamily="50" charset="-127"/>
      <p:regular r:id="rId48"/>
    </p:embeddedFont>
    <p:embeddedFont>
      <p:font typeface="하나2.0 R" panose="020B0303000000000000" pitchFamily="50" charset="-127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0061"/>
    <a:srgbClr val="DDEDCF"/>
    <a:srgbClr val="B8E28A"/>
    <a:srgbClr val="269697"/>
    <a:srgbClr val="FAEB22"/>
    <a:srgbClr val="F0EA74"/>
    <a:srgbClr val="F4F09A"/>
    <a:srgbClr val="F6F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73691" autoAdjust="0"/>
  </p:normalViewPr>
  <p:slideViewPr>
    <p:cSldViewPr>
      <p:cViewPr varScale="1">
        <p:scale>
          <a:sx n="40" d="100"/>
          <a:sy n="40" d="100"/>
        </p:scale>
        <p:origin x="1661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38C8B-0CAD-4F1A-A40D-DEE3CE012841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DC955-C5BE-488F-A1F5-A20B3BA32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992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35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49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758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403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767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098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745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341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클러스터링 분석 후 통계 분석까지 진행한 결과 주로 </a:t>
            </a:r>
            <a:r>
              <a:rPr lang="en-US" altLang="ko-KR" dirty="0"/>
              <a:t>EDA </a:t>
            </a:r>
            <a:r>
              <a:rPr lang="ko-KR" altLang="en-US" dirty="0"/>
              <a:t>에서 채무 부담 즉 채무 상환 의지로 정의한 변수들이 크게 영향을 미쳤습니다</a:t>
            </a:r>
            <a:r>
              <a:rPr lang="en-US" altLang="ko-KR" dirty="0"/>
              <a:t>. </a:t>
            </a:r>
            <a:r>
              <a:rPr lang="ko-KR" altLang="en-US" dirty="0"/>
              <a:t>따라서 이러한 변수들로 구성된 새로운 대출 승인 기준을 제안합니다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399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640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81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408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591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426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58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451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06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790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7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9.png"/><Relationship Id="rId7" Type="http://schemas.openxmlformats.org/officeDocument/2006/relationships/image" Target="../media/image7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22.svg"/><Relationship Id="rId5" Type="http://schemas.openxmlformats.org/officeDocument/2006/relationships/image" Target="../media/image81.png"/><Relationship Id="rId10" Type="http://schemas.openxmlformats.org/officeDocument/2006/relationships/image" Target="../media/image21.png"/><Relationship Id="rId4" Type="http://schemas.openxmlformats.org/officeDocument/2006/relationships/image" Target="../media/image80.png"/><Relationship Id="rId9" Type="http://schemas.openxmlformats.org/officeDocument/2006/relationships/image" Target="../media/image7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86.png"/><Relationship Id="rId7" Type="http://schemas.openxmlformats.org/officeDocument/2006/relationships/image" Target="../media/image77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11" Type="http://schemas.openxmlformats.org/officeDocument/2006/relationships/image" Target="../media/image88.png"/><Relationship Id="rId5" Type="http://schemas.openxmlformats.org/officeDocument/2006/relationships/image" Target="../media/image75.png"/><Relationship Id="rId10" Type="http://schemas.openxmlformats.org/officeDocument/2006/relationships/image" Target="../media/image22.svg"/><Relationship Id="rId4" Type="http://schemas.openxmlformats.org/officeDocument/2006/relationships/image" Target="../media/image87.sv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90.png"/><Relationship Id="rId7" Type="http://schemas.openxmlformats.org/officeDocument/2006/relationships/image" Target="../media/image77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11" Type="http://schemas.openxmlformats.org/officeDocument/2006/relationships/image" Target="../media/image94.png"/><Relationship Id="rId5" Type="http://schemas.openxmlformats.org/officeDocument/2006/relationships/image" Target="../media/image75.png"/><Relationship Id="rId10" Type="http://schemas.openxmlformats.org/officeDocument/2006/relationships/image" Target="../media/image93.svg"/><Relationship Id="rId4" Type="http://schemas.openxmlformats.org/officeDocument/2006/relationships/image" Target="../media/image91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76.svg"/><Relationship Id="rId7" Type="http://schemas.openxmlformats.org/officeDocument/2006/relationships/image" Target="../media/image22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Relationship Id="rId9" Type="http://schemas.openxmlformats.org/officeDocument/2006/relationships/image" Target="../media/image9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76.svg"/><Relationship Id="rId7" Type="http://schemas.openxmlformats.org/officeDocument/2006/relationships/image" Target="../media/image99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22.svg"/><Relationship Id="rId5" Type="http://schemas.openxmlformats.org/officeDocument/2006/relationships/image" Target="../media/image78.svg"/><Relationship Id="rId10" Type="http://schemas.openxmlformats.org/officeDocument/2006/relationships/image" Target="../media/image21.png"/><Relationship Id="rId4" Type="http://schemas.openxmlformats.org/officeDocument/2006/relationships/image" Target="../media/image77.png"/><Relationship Id="rId9" Type="http://schemas.openxmlformats.org/officeDocument/2006/relationships/image" Target="../media/image9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5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101.png"/><Relationship Id="rId4" Type="http://schemas.openxmlformats.org/officeDocument/2006/relationships/image" Target="../media/image76.svg"/><Relationship Id="rId9" Type="http://schemas.openxmlformats.org/officeDocument/2006/relationships/image" Target="../media/image22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08.png"/><Relationship Id="rId3" Type="http://schemas.openxmlformats.org/officeDocument/2006/relationships/image" Target="../media/image103.svg"/><Relationship Id="rId7" Type="http://schemas.openxmlformats.org/officeDocument/2006/relationships/image" Target="../media/image76.svg"/><Relationship Id="rId12" Type="http://schemas.openxmlformats.org/officeDocument/2006/relationships/image" Target="../media/image107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106.png"/><Relationship Id="rId5" Type="http://schemas.openxmlformats.org/officeDocument/2006/relationships/image" Target="../media/image105.svg"/><Relationship Id="rId10" Type="http://schemas.openxmlformats.org/officeDocument/2006/relationships/image" Target="../media/image78.svg"/><Relationship Id="rId4" Type="http://schemas.openxmlformats.org/officeDocument/2006/relationships/image" Target="../media/image104.png"/><Relationship Id="rId9" Type="http://schemas.openxmlformats.org/officeDocument/2006/relationships/image" Target="../media/image77.png"/><Relationship Id="rId14" Type="http://schemas.openxmlformats.org/officeDocument/2006/relationships/image" Target="../media/image10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10.png"/><Relationship Id="rId21" Type="http://schemas.openxmlformats.org/officeDocument/2006/relationships/image" Target="../media/image20.sv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23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svg"/><Relationship Id="rId11" Type="http://schemas.openxmlformats.org/officeDocument/2006/relationships/image" Target="../media/image118.svg"/><Relationship Id="rId5" Type="http://schemas.openxmlformats.org/officeDocument/2006/relationships/image" Target="../media/image112.png"/><Relationship Id="rId15" Type="http://schemas.openxmlformats.org/officeDocument/2006/relationships/image" Target="../media/image122.svg"/><Relationship Id="rId10" Type="http://schemas.openxmlformats.org/officeDocument/2006/relationships/image" Target="../media/image117.png"/><Relationship Id="rId19" Type="http://schemas.openxmlformats.org/officeDocument/2006/relationships/image" Target="../media/image126.svg"/><Relationship Id="rId4" Type="http://schemas.openxmlformats.org/officeDocument/2006/relationships/image" Target="../media/image111.svg"/><Relationship Id="rId9" Type="http://schemas.openxmlformats.org/officeDocument/2006/relationships/image" Target="../media/image116.jpeg"/><Relationship Id="rId14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75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Relationship Id="rId9" Type="http://schemas.openxmlformats.org/officeDocument/2006/relationships/image" Target="../media/image1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76.svg"/><Relationship Id="rId7" Type="http://schemas.openxmlformats.org/officeDocument/2006/relationships/image" Target="../media/image8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jpe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13" Type="http://schemas.openxmlformats.org/officeDocument/2006/relationships/image" Target="../media/image136.png"/><Relationship Id="rId3" Type="http://schemas.openxmlformats.org/officeDocument/2006/relationships/image" Target="../media/image130.png"/><Relationship Id="rId7" Type="http://schemas.openxmlformats.org/officeDocument/2006/relationships/image" Target="../media/image114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svg"/><Relationship Id="rId11" Type="http://schemas.openxmlformats.org/officeDocument/2006/relationships/image" Target="../media/image134.png"/><Relationship Id="rId5" Type="http://schemas.openxmlformats.org/officeDocument/2006/relationships/image" Target="../media/image112.png"/><Relationship Id="rId10" Type="http://schemas.openxmlformats.org/officeDocument/2006/relationships/image" Target="../media/image133.png"/><Relationship Id="rId4" Type="http://schemas.openxmlformats.org/officeDocument/2006/relationships/image" Target="../media/image131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7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13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139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3" Type="http://schemas.openxmlformats.org/officeDocument/2006/relationships/image" Target="../media/image78.svg"/><Relationship Id="rId7" Type="http://schemas.openxmlformats.org/officeDocument/2006/relationships/image" Target="../media/image111.svg"/><Relationship Id="rId12" Type="http://schemas.openxmlformats.org/officeDocument/2006/relationships/image" Target="../media/image12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24.svg"/><Relationship Id="rId5" Type="http://schemas.openxmlformats.org/officeDocument/2006/relationships/image" Target="../media/image76.svg"/><Relationship Id="rId15" Type="http://schemas.openxmlformats.org/officeDocument/2006/relationships/image" Target="../media/image20.svg"/><Relationship Id="rId10" Type="http://schemas.openxmlformats.org/officeDocument/2006/relationships/image" Target="../media/image123.png"/><Relationship Id="rId4" Type="http://schemas.openxmlformats.org/officeDocument/2006/relationships/image" Target="../media/image75.png"/><Relationship Id="rId9" Type="http://schemas.openxmlformats.org/officeDocument/2006/relationships/image" Target="../media/image122.svg"/><Relationship Id="rId1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26" Type="http://schemas.openxmlformats.org/officeDocument/2006/relationships/image" Target="../media/image24.sv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34" Type="http://schemas.openxmlformats.org/officeDocument/2006/relationships/image" Target="../media/image53.sv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5" Type="http://schemas.openxmlformats.org/officeDocument/2006/relationships/image" Target="../media/image23.png"/><Relationship Id="rId3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9.svg"/><Relationship Id="rId20" Type="http://schemas.openxmlformats.org/officeDocument/2006/relationships/image" Target="../media/image43.sv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24" Type="http://schemas.openxmlformats.org/officeDocument/2006/relationships/image" Target="../media/image17.svg"/><Relationship Id="rId32" Type="http://schemas.openxmlformats.org/officeDocument/2006/relationships/image" Target="../media/image51.sv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16.png"/><Relationship Id="rId28" Type="http://schemas.openxmlformats.org/officeDocument/2006/relationships/image" Target="../media/image47.svg"/><Relationship Id="rId36" Type="http://schemas.openxmlformats.org/officeDocument/2006/relationships/image" Target="../media/image55.svg"/><Relationship Id="rId10" Type="http://schemas.openxmlformats.org/officeDocument/2006/relationships/image" Target="../media/image33.svg"/><Relationship Id="rId19" Type="http://schemas.openxmlformats.org/officeDocument/2006/relationships/image" Target="../media/image42.png"/><Relationship Id="rId31" Type="http://schemas.openxmlformats.org/officeDocument/2006/relationships/image" Target="../media/image50.pn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Relationship Id="rId22" Type="http://schemas.openxmlformats.org/officeDocument/2006/relationships/image" Target="../media/image45.svg"/><Relationship Id="rId27" Type="http://schemas.openxmlformats.org/officeDocument/2006/relationships/image" Target="../media/image46.png"/><Relationship Id="rId30" Type="http://schemas.openxmlformats.org/officeDocument/2006/relationships/image" Target="../media/image49.svg"/><Relationship Id="rId35" Type="http://schemas.openxmlformats.org/officeDocument/2006/relationships/image" Target="../media/image54.png"/><Relationship Id="rId8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26" Type="http://schemas.openxmlformats.org/officeDocument/2006/relationships/image" Target="../media/image46.png"/><Relationship Id="rId3" Type="http://schemas.openxmlformats.org/officeDocument/2006/relationships/image" Target="../media/image27.svg"/><Relationship Id="rId21" Type="http://schemas.openxmlformats.org/officeDocument/2006/relationships/image" Target="../media/image45.svg"/><Relationship Id="rId34" Type="http://schemas.openxmlformats.org/officeDocument/2006/relationships/image" Target="../media/image54.pn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5" Type="http://schemas.openxmlformats.org/officeDocument/2006/relationships/image" Target="../media/image24.svg"/><Relationship Id="rId33" Type="http://schemas.openxmlformats.org/officeDocument/2006/relationships/image" Target="../media/image53.sv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23.png"/><Relationship Id="rId32" Type="http://schemas.openxmlformats.org/officeDocument/2006/relationships/image" Target="../media/image52.png"/><Relationship Id="rId5" Type="http://schemas.openxmlformats.org/officeDocument/2006/relationships/image" Target="../media/image29.svg"/><Relationship Id="rId15" Type="http://schemas.openxmlformats.org/officeDocument/2006/relationships/image" Target="../media/image39.svg"/><Relationship Id="rId23" Type="http://schemas.openxmlformats.org/officeDocument/2006/relationships/image" Target="../media/image17.svg"/><Relationship Id="rId28" Type="http://schemas.openxmlformats.org/officeDocument/2006/relationships/image" Target="../media/image48.png"/><Relationship Id="rId10" Type="http://schemas.openxmlformats.org/officeDocument/2006/relationships/image" Target="../media/image34.png"/><Relationship Id="rId19" Type="http://schemas.openxmlformats.org/officeDocument/2006/relationships/image" Target="../media/image43.svg"/><Relationship Id="rId31" Type="http://schemas.openxmlformats.org/officeDocument/2006/relationships/image" Target="../media/image51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16.png"/><Relationship Id="rId27" Type="http://schemas.openxmlformats.org/officeDocument/2006/relationships/image" Target="../media/image47.svg"/><Relationship Id="rId30" Type="http://schemas.openxmlformats.org/officeDocument/2006/relationships/image" Target="../media/image50.png"/><Relationship Id="rId35" Type="http://schemas.openxmlformats.org/officeDocument/2006/relationships/image" Target="../media/image55.svg"/><Relationship Id="rId8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openxmlformats.org/officeDocument/2006/relationships/image" Target="../media/image56.jpeg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42888" y="-133666"/>
            <a:ext cx="7435685" cy="6574957"/>
          </a:xfrm>
          <a:custGeom>
            <a:avLst/>
            <a:gdLst/>
            <a:ahLst/>
            <a:cxnLst/>
            <a:rect l="l" t="t" r="r" b="b"/>
            <a:pathLst>
              <a:path w="7435685" h="6574957">
                <a:moveTo>
                  <a:pt x="0" y="0"/>
                </a:moveTo>
                <a:lnTo>
                  <a:pt x="7435685" y="0"/>
                </a:lnTo>
                <a:lnTo>
                  <a:pt x="7435685" y="6574957"/>
                </a:lnTo>
                <a:lnTo>
                  <a:pt x="0" y="6574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427" y="3712043"/>
            <a:ext cx="6400800" cy="6574957"/>
          </a:xfrm>
          <a:custGeom>
            <a:avLst/>
            <a:gdLst/>
            <a:ahLst/>
            <a:cxnLst/>
            <a:rect l="l" t="t" r="r" b="b"/>
            <a:pathLst>
              <a:path w="6400800" h="6574957">
                <a:moveTo>
                  <a:pt x="0" y="0"/>
                </a:moveTo>
                <a:lnTo>
                  <a:pt x="6400800" y="0"/>
                </a:lnTo>
                <a:lnTo>
                  <a:pt x="6400800" y="6574957"/>
                </a:lnTo>
                <a:lnTo>
                  <a:pt x="0" y="65749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4516348" y="0"/>
            <a:ext cx="3847852" cy="3390900"/>
          </a:xfrm>
          <a:custGeom>
            <a:avLst/>
            <a:gdLst/>
            <a:ahLst/>
            <a:cxnLst/>
            <a:rect l="l" t="t" r="r" b="b"/>
            <a:pathLst>
              <a:path w="3847852" h="3390900">
                <a:moveTo>
                  <a:pt x="0" y="0"/>
                </a:moveTo>
                <a:lnTo>
                  <a:pt x="3847852" y="0"/>
                </a:lnTo>
                <a:lnTo>
                  <a:pt x="3847852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0" y="6445305"/>
            <a:ext cx="3847852" cy="3841695"/>
          </a:xfrm>
          <a:custGeom>
            <a:avLst/>
            <a:gdLst/>
            <a:ahLst/>
            <a:cxnLst/>
            <a:rect l="l" t="t" r="r" b="b"/>
            <a:pathLst>
              <a:path w="3847852" h="3841695">
                <a:moveTo>
                  <a:pt x="0" y="0"/>
                </a:moveTo>
                <a:lnTo>
                  <a:pt x="3847852" y="0"/>
                </a:lnTo>
                <a:lnTo>
                  <a:pt x="3847852" y="3841695"/>
                </a:lnTo>
                <a:lnTo>
                  <a:pt x="0" y="38416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8839200" y="7277100"/>
            <a:ext cx="7001884" cy="1678561"/>
            <a:chOff x="0" y="0"/>
            <a:chExt cx="9335845" cy="22380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Freeform 7"/>
            <p:cNvSpPr/>
            <p:nvPr/>
          </p:nvSpPr>
          <p:spPr>
            <a:xfrm>
              <a:off x="0" y="0"/>
              <a:ext cx="9335897" cy="2238121"/>
            </a:xfrm>
            <a:custGeom>
              <a:avLst/>
              <a:gdLst/>
              <a:ahLst/>
              <a:cxnLst/>
              <a:rect l="l" t="t" r="r" b="b"/>
              <a:pathLst>
                <a:path w="9335897" h="2238121">
                  <a:moveTo>
                    <a:pt x="0" y="0"/>
                  </a:moveTo>
                  <a:lnTo>
                    <a:pt x="9335897" y="0"/>
                  </a:lnTo>
                  <a:lnTo>
                    <a:pt x="9335897" y="2238121"/>
                  </a:lnTo>
                  <a:lnTo>
                    <a:pt x="0" y="22381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335845" cy="2266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[1조: </a:t>
              </a:r>
              <a:r>
                <a:rPr lang="en-US" sz="3200" dirty="0" err="1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다이기조</a:t>
              </a:r>
              <a:r>
                <a:rPr lang="en-US" sz="3200" dirty="0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] </a:t>
              </a:r>
            </a:p>
            <a:p>
              <a:pPr algn="l">
                <a:lnSpc>
                  <a:spcPts val="3840"/>
                </a:lnSpc>
              </a:pPr>
              <a:endParaRPr lang="en-US" sz="3200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  <a:p>
              <a:pPr algn="l">
                <a:lnSpc>
                  <a:spcPts val="3840"/>
                </a:lnSpc>
              </a:pPr>
              <a:r>
                <a:rPr lang="en-US" sz="3200" dirty="0" err="1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구영지</a:t>
              </a:r>
              <a:r>
                <a:rPr lang="en-US" sz="3200" dirty="0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, </a:t>
              </a:r>
              <a:r>
                <a:rPr lang="en-US" sz="3200" dirty="0" err="1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김재현</a:t>
              </a:r>
              <a:r>
                <a:rPr lang="en-US" sz="3200" dirty="0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, 김정민, </a:t>
              </a:r>
              <a:r>
                <a:rPr lang="en-US" sz="3200" dirty="0" err="1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이한비</a:t>
              </a:r>
              <a:r>
                <a:rPr lang="en-US" sz="3200" dirty="0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, </a:t>
              </a:r>
              <a:r>
                <a:rPr lang="en-US" sz="3200" dirty="0" err="1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임채영</a:t>
              </a:r>
              <a:endParaRPr lang="en-US" sz="3200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-269093" y="7278809"/>
            <a:ext cx="3789847" cy="3008191"/>
          </a:xfrm>
          <a:custGeom>
            <a:avLst/>
            <a:gdLst/>
            <a:ahLst/>
            <a:cxnLst/>
            <a:rect l="l" t="t" r="r" b="b"/>
            <a:pathLst>
              <a:path w="3789847" h="3008191">
                <a:moveTo>
                  <a:pt x="0" y="0"/>
                </a:moveTo>
                <a:lnTo>
                  <a:pt x="3789846" y="0"/>
                </a:lnTo>
                <a:lnTo>
                  <a:pt x="3789846" y="3008191"/>
                </a:lnTo>
                <a:lnTo>
                  <a:pt x="0" y="30081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2620385" y="3381375"/>
            <a:ext cx="13047230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dirty="0" err="1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개인</a:t>
            </a:r>
            <a:r>
              <a:rPr lang="en-US" sz="7200" dirty="0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고객</a:t>
            </a:r>
            <a:r>
              <a:rPr lang="en-US" sz="7200" dirty="0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신용평가모형</a:t>
            </a:r>
            <a:r>
              <a:rPr lang="en-US" sz="7200" dirty="0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모델링</a:t>
            </a:r>
            <a:endParaRPr lang="en-US" sz="7200" dirty="0">
              <a:solidFill>
                <a:srgbClr val="000000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813678" y="4703790"/>
            <a:ext cx="1050006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중신용자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대출승인을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위한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잠재기준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제안</a:t>
            </a:r>
            <a:endParaRPr lang="en-US" sz="3999" dirty="0">
              <a:solidFill>
                <a:srgbClr val="595959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l">
              <a:lnSpc>
                <a:spcPts val="4799"/>
              </a:lnSpc>
            </a:pP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그레이존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공략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전략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799" y="1603944"/>
            <a:ext cx="16916403" cy="8225186"/>
            <a:chOff x="0" y="0"/>
            <a:chExt cx="4455349" cy="216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5349" cy="2166304"/>
            </a:xfrm>
            <a:custGeom>
              <a:avLst/>
              <a:gdLst/>
              <a:ahLst/>
              <a:cxnLst/>
              <a:rect l="l" t="t" r="r" b="b"/>
              <a:pathLst>
                <a:path w="4455349" h="2166304">
                  <a:moveTo>
                    <a:pt x="15103" y="0"/>
                  </a:moveTo>
                  <a:lnTo>
                    <a:pt x="4440246" y="0"/>
                  </a:lnTo>
                  <a:cubicBezTo>
                    <a:pt x="4448587" y="0"/>
                    <a:pt x="4455349" y="6762"/>
                    <a:pt x="4455349" y="15103"/>
                  </a:cubicBezTo>
                  <a:lnTo>
                    <a:pt x="4455349" y="2151201"/>
                  </a:lnTo>
                  <a:cubicBezTo>
                    <a:pt x="4455349" y="2155207"/>
                    <a:pt x="4453758" y="2159048"/>
                    <a:pt x="4450926" y="2161881"/>
                  </a:cubicBezTo>
                  <a:cubicBezTo>
                    <a:pt x="4448093" y="2164713"/>
                    <a:pt x="4444252" y="2166304"/>
                    <a:pt x="4440246" y="2166304"/>
                  </a:cubicBezTo>
                  <a:lnTo>
                    <a:pt x="15103" y="2166304"/>
                  </a:lnTo>
                  <a:cubicBezTo>
                    <a:pt x="6762" y="2166304"/>
                    <a:pt x="0" y="2159543"/>
                    <a:pt x="0" y="2151201"/>
                  </a:cubicBezTo>
                  <a:lnTo>
                    <a:pt x="0" y="15103"/>
                  </a:lnTo>
                  <a:cubicBezTo>
                    <a:pt x="0" y="6762"/>
                    <a:pt x="6762" y="0"/>
                    <a:pt x="151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solidFill>
                <a:srgbClr val="084C6E"/>
              </a:solidFill>
            </a:ln>
          </p:spPr>
          <p:txBody>
            <a:bodyPr/>
            <a:lstStyle/>
            <a:p>
              <a:endParaRPr lang="ko-KR" altLang="en-US" dirty="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915671"/>
            <a:ext cx="7498908" cy="5724450"/>
          </a:xfrm>
          <a:custGeom>
            <a:avLst/>
            <a:gdLst/>
            <a:ahLst/>
            <a:cxnLst/>
            <a:rect l="l" t="t" r="r" b="b"/>
            <a:pathLst>
              <a:path w="7498908" h="5724450">
                <a:moveTo>
                  <a:pt x="0" y="0"/>
                </a:moveTo>
                <a:lnTo>
                  <a:pt x="7498908" y="0"/>
                </a:lnTo>
                <a:lnTo>
                  <a:pt x="7498908" y="5724450"/>
                </a:lnTo>
                <a:lnTo>
                  <a:pt x="0" y="5724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81" r="-392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8967500" y="1733433"/>
            <a:ext cx="7851777" cy="5913171"/>
          </a:xfrm>
          <a:custGeom>
            <a:avLst/>
            <a:gdLst/>
            <a:ahLst/>
            <a:cxnLst/>
            <a:rect l="l" t="t" r="r" b="b"/>
            <a:pathLst>
              <a:path w="7851777" h="5913171">
                <a:moveTo>
                  <a:pt x="0" y="0"/>
                </a:moveTo>
                <a:lnTo>
                  <a:pt x="7851777" y="0"/>
                </a:lnTo>
                <a:lnTo>
                  <a:pt x="7851777" y="5913171"/>
                </a:lnTo>
                <a:lnTo>
                  <a:pt x="0" y="5913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108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7012560" y="441414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50" y="0"/>
                </a:lnTo>
                <a:lnTo>
                  <a:pt x="3525150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80029" y="8517744"/>
            <a:ext cx="7963971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Target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값인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Credit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Score의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확인한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2:5:3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imbalanced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data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임을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파악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704964" y="8753474"/>
            <a:ext cx="7544753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이자율이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클수록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저신용자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증가하고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있음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01040" y="527319"/>
            <a:ext cx="10117713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2.1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 -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target값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9627F6A-0682-F8FF-60C3-67CECBE3D534}"/>
              </a:ext>
            </a:extLst>
          </p:cNvPr>
          <p:cNvSpPr/>
          <p:nvPr/>
        </p:nvSpPr>
        <p:spPr>
          <a:xfrm>
            <a:off x="11792447" y="7868586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이자율과 신용등급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6C4B7D-849A-6905-F1F4-7FD0D938F7C5}"/>
              </a:ext>
            </a:extLst>
          </p:cNvPr>
          <p:cNvSpPr/>
          <p:nvPr/>
        </p:nvSpPr>
        <p:spPr>
          <a:xfrm>
            <a:off x="3477121" y="7722804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신용등급 비율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799" y="1603944"/>
            <a:ext cx="16916403" cy="8225186"/>
            <a:chOff x="0" y="0"/>
            <a:chExt cx="4455349" cy="216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5349" cy="2166304"/>
            </a:xfrm>
            <a:custGeom>
              <a:avLst/>
              <a:gdLst/>
              <a:ahLst/>
              <a:cxnLst/>
              <a:rect l="l" t="t" r="r" b="b"/>
              <a:pathLst>
                <a:path w="4455349" h="2166304">
                  <a:moveTo>
                    <a:pt x="15103" y="0"/>
                  </a:moveTo>
                  <a:lnTo>
                    <a:pt x="4440246" y="0"/>
                  </a:lnTo>
                  <a:cubicBezTo>
                    <a:pt x="4448587" y="0"/>
                    <a:pt x="4455349" y="6762"/>
                    <a:pt x="4455349" y="15103"/>
                  </a:cubicBezTo>
                  <a:lnTo>
                    <a:pt x="4455349" y="2151201"/>
                  </a:lnTo>
                  <a:cubicBezTo>
                    <a:pt x="4455349" y="2155207"/>
                    <a:pt x="4453758" y="2159048"/>
                    <a:pt x="4450926" y="2161881"/>
                  </a:cubicBezTo>
                  <a:cubicBezTo>
                    <a:pt x="4448093" y="2164713"/>
                    <a:pt x="4444252" y="2166304"/>
                    <a:pt x="4440246" y="2166304"/>
                  </a:cubicBezTo>
                  <a:lnTo>
                    <a:pt x="15103" y="2166304"/>
                  </a:lnTo>
                  <a:cubicBezTo>
                    <a:pt x="6762" y="2166304"/>
                    <a:pt x="0" y="2159543"/>
                    <a:pt x="0" y="2151201"/>
                  </a:cubicBezTo>
                  <a:lnTo>
                    <a:pt x="0" y="15103"/>
                  </a:lnTo>
                  <a:cubicBezTo>
                    <a:pt x="0" y="6762"/>
                    <a:pt x="6762" y="0"/>
                    <a:pt x="151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solidFill>
                <a:srgbClr val="084C6E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7012560" y="441414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50" y="0"/>
                </a:lnTo>
                <a:lnTo>
                  <a:pt x="3525150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985098" y="1860482"/>
            <a:ext cx="7711236" cy="5779896"/>
          </a:xfrm>
          <a:custGeom>
            <a:avLst/>
            <a:gdLst/>
            <a:ahLst/>
            <a:cxnLst/>
            <a:rect l="l" t="t" r="r" b="b"/>
            <a:pathLst>
              <a:path w="7711236" h="5779896">
                <a:moveTo>
                  <a:pt x="0" y="0"/>
                </a:moveTo>
                <a:lnTo>
                  <a:pt x="7711235" y="0"/>
                </a:lnTo>
                <a:lnTo>
                  <a:pt x="7711235" y="5779896"/>
                </a:lnTo>
                <a:lnTo>
                  <a:pt x="0" y="57798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395" b="-3067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144000" y="1740572"/>
            <a:ext cx="8105717" cy="5984072"/>
          </a:xfrm>
          <a:custGeom>
            <a:avLst/>
            <a:gdLst/>
            <a:ahLst/>
            <a:cxnLst/>
            <a:rect l="l" t="t" r="r" b="b"/>
            <a:pathLst>
              <a:path w="8105717" h="5984072">
                <a:moveTo>
                  <a:pt x="0" y="0"/>
                </a:moveTo>
                <a:lnTo>
                  <a:pt x="8105717" y="0"/>
                </a:lnTo>
                <a:lnTo>
                  <a:pt x="8105717" y="5984072"/>
                </a:lnTo>
                <a:lnTo>
                  <a:pt x="0" y="5984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22" b="-2095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24608" y="8517744"/>
            <a:ext cx="7074813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나이대별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분포는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비슷하나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나이가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들수록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good과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poor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등급의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↑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36146" y="8517744"/>
            <a:ext cx="7682389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대다수가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낮은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수입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절벽에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몰릴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가능성이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높은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그레이존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고객多</a:t>
            </a:r>
            <a:endParaRPr lang="en-US" sz="2800" dirty="0">
              <a:solidFill>
                <a:srgbClr val="000000"/>
              </a:solidFill>
              <a:highlight>
                <a:srgbClr val="F6F2AC"/>
              </a:highlight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1010293" y="599702"/>
            <a:ext cx="2467048" cy="493410"/>
          </a:xfrm>
          <a:custGeom>
            <a:avLst/>
            <a:gdLst/>
            <a:ahLst/>
            <a:cxnLst/>
            <a:rect l="l" t="t" r="r" b="b"/>
            <a:pathLst>
              <a:path w="2467048" h="493410">
                <a:moveTo>
                  <a:pt x="0" y="0"/>
                </a:moveTo>
                <a:lnTo>
                  <a:pt x="2467048" y="0"/>
                </a:lnTo>
                <a:lnTo>
                  <a:pt x="2467048" y="493409"/>
                </a:lnTo>
                <a:lnTo>
                  <a:pt x="0" y="4934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701040" y="527319"/>
            <a:ext cx="16901161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2.1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 -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target값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  /   </a:t>
            </a:r>
            <a:r>
              <a:rPr lang="en-US" altLang="ko-KR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고객</a:t>
            </a:r>
            <a:r>
              <a:rPr lang="en-US" altLang="ko-KR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altLang="ko-KR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상황</a:t>
            </a:r>
            <a:r>
              <a:rPr lang="en-US" altLang="ko-KR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= </a:t>
            </a:r>
            <a:r>
              <a:rPr lang="en-US" altLang="ko-KR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고객</a:t>
            </a:r>
            <a:r>
              <a:rPr lang="en-US" altLang="ko-KR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altLang="ko-KR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신상</a:t>
            </a:r>
            <a:r>
              <a:rPr lang="en-US" altLang="ko-KR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altLang="ko-KR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정보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525C30E-E7F6-9856-6874-CFC50F109A73}"/>
              </a:ext>
            </a:extLst>
          </p:cNvPr>
          <p:cNvSpPr/>
          <p:nvPr/>
        </p:nvSpPr>
        <p:spPr>
          <a:xfrm>
            <a:off x="3477121" y="7722804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연령과 신용등급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830FB5E-CE06-3E84-0CCF-4DC116DA1544}"/>
              </a:ext>
            </a:extLst>
          </p:cNvPr>
          <p:cNvSpPr/>
          <p:nvPr/>
        </p:nvSpPr>
        <p:spPr>
          <a:xfrm>
            <a:off x="11792447" y="7718732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연 수입과 신용등급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799" y="1603944"/>
            <a:ext cx="16916403" cy="8225186"/>
            <a:chOff x="0" y="0"/>
            <a:chExt cx="4455349" cy="216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5349" cy="2166304"/>
            </a:xfrm>
            <a:custGeom>
              <a:avLst/>
              <a:gdLst/>
              <a:ahLst/>
              <a:cxnLst/>
              <a:rect l="l" t="t" r="r" b="b"/>
              <a:pathLst>
                <a:path w="4455349" h="2166304">
                  <a:moveTo>
                    <a:pt x="15103" y="0"/>
                  </a:moveTo>
                  <a:lnTo>
                    <a:pt x="4440246" y="0"/>
                  </a:lnTo>
                  <a:cubicBezTo>
                    <a:pt x="4448587" y="0"/>
                    <a:pt x="4455349" y="6762"/>
                    <a:pt x="4455349" y="15103"/>
                  </a:cubicBezTo>
                  <a:lnTo>
                    <a:pt x="4455349" y="2151201"/>
                  </a:lnTo>
                  <a:cubicBezTo>
                    <a:pt x="4455349" y="2155207"/>
                    <a:pt x="4453758" y="2159048"/>
                    <a:pt x="4450926" y="2161881"/>
                  </a:cubicBezTo>
                  <a:cubicBezTo>
                    <a:pt x="4448093" y="2164713"/>
                    <a:pt x="4444252" y="2166304"/>
                    <a:pt x="4440246" y="2166304"/>
                  </a:cubicBezTo>
                  <a:lnTo>
                    <a:pt x="15103" y="2166304"/>
                  </a:lnTo>
                  <a:cubicBezTo>
                    <a:pt x="6762" y="2166304"/>
                    <a:pt x="0" y="2159543"/>
                    <a:pt x="0" y="2151201"/>
                  </a:cubicBezTo>
                  <a:lnTo>
                    <a:pt x="0" y="15103"/>
                  </a:lnTo>
                  <a:cubicBezTo>
                    <a:pt x="0" y="6762"/>
                    <a:pt x="6762" y="0"/>
                    <a:pt x="151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solidFill>
                <a:srgbClr val="084C6E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7012560" y="441414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50" y="0"/>
                </a:lnTo>
                <a:lnTo>
                  <a:pt x="3525150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1010293" y="599702"/>
            <a:ext cx="2467048" cy="493410"/>
          </a:xfrm>
          <a:custGeom>
            <a:avLst/>
            <a:gdLst/>
            <a:ahLst/>
            <a:cxnLst/>
            <a:rect l="l" t="t" r="r" b="b"/>
            <a:pathLst>
              <a:path w="2467048" h="493410">
                <a:moveTo>
                  <a:pt x="0" y="0"/>
                </a:moveTo>
                <a:lnTo>
                  <a:pt x="2467048" y="0"/>
                </a:lnTo>
                <a:lnTo>
                  <a:pt x="2467048" y="493409"/>
                </a:lnTo>
                <a:lnTo>
                  <a:pt x="0" y="493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14998" y="1687298"/>
            <a:ext cx="8129002" cy="6073795"/>
          </a:xfrm>
          <a:custGeom>
            <a:avLst/>
            <a:gdLst/>
            <a:ahLst/>
            <a:cxnLst/>
            <a:rect l="l" t="t" r="r" b="b"/>
            <a:pathLst>
              <a:path w="8129002" h="6073795">
                <a:moveTo>
                  <a:pt x="0" y="0"/>
                </a:moveTo>
                <a:lnTo>
                  <a:pt x="8129002" y="0"/>
                </a:lnTo>
                <a:lnTo>
                  <a:pt x="8129002" y="6073795"/>
                </a:lnTo>
                <a:lnTo>
                  <a:pt x="0" y="60737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556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9277737" y="1735084"/>
            <a:ext cx="8046473" cy="5984829"/>
          </a:xfrm>
          <a:custGeom>
            <a:avLst/>
            <a:gdLst/>
            <a:ahLst/>
            <a:cxnLst/>
            <a:rect l="l" t="t" r="r" b="b"/>
            <a:pathLst>
              <a:path w="8046473" h="5984829">
                <a:moveTo>
                  <a:pt x="0" y="0"/>
                </a:moveTo>
                <a:lnTo>
                  <a:pt x="8046473" y="0"/>
                </a:lnTo>
                <a:lnTo>
                  <a:pt x="8046473" y="5984830"/>
                </a:lnTo>
                <a:lnTo>
                  <a:pt x="0" y="59848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677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04005" y="8779681"/>
            <a:ext cx="6950988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월별 상환금액별 신용등급 분포는 거의 균일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8517744"/>
            <a:ext cx="8348009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리볼빙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yes : poor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↑, good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↓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=&gt;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신용등급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관리가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어려운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사람들이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사용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1040" y="527319"/>
            <a:ext cx="1690116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2.1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 -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target값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  /   </a:t>
            </a:r>
            <a:r>
              <a:rPr lang="ko-KR" alt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채무 부담</a:t>
            </a:r>
            <a:r>
              <a:rPr lang="en-US" altLang="ko-KR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= </a:t>
            </a:r>
            <a:r>
              <a:rPr lang="ko-KR" alt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채무 상환 의지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9608EB5-B4B4-25A0-4E2A-12450AE88835}"/>
              </a:ext>
            </a:extLst>
          </p:cNvPr>
          <p:cNvSpPr/>
          <p:nvPr/>
        </p:nvSpPr>
        <p:spPr>
          <a:xfrm>
            <a:off x="2474659" y="7902406"/>
            <a:ext cx="5209679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월별 상환금액과 신용등급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394C1C3-C8A6-7847-7903-10CD0AD3DAB9}"/>
              </a:ext>
            </a:extLst>
          </p:cNvPr>
          <p:cNvSpPr/>
          <p:nvPr/>
        </p:nvSpPr>
        <p:spPr>
          <a:xfrm>
            <a:off x="11289463" y="7779268"/>
            <a:ext cx="4523878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리볼빙</a:t>
            </a:r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여부와 신용등급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5323" y="1540179"/>
            <a:ext cx="15388610" cy="5755254"/>
            <a:chOff x="0" y="0"/>
            <a:chExt cx="4052967" cy="15157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52967" cy="1515787"/>
            </a:xfrm>
            <a:custGeom>
              <a:avLst/>
              <a:gdLst/>
              <a:ahLst/>
              <a:cxnLst/>
              <a:rect l="l" t="t" r="r" b="b"/>
              <a:pathLst>
                <a:path w="4052967" h="1515787">
                  <a:moveTo>
                    <a:pt x="16602" y="0"/>
                  </a:moveTo>
                  <a:lnTo>
                    <a:pt x="4036365" y="0"/>
                  </a:lnTo>
                  <a:cubicBezTo>
                    <a:pt x="4045534" y="0"/>
                    <a:pt x="4052967" y="7433"/>
                    <a:pt x="4052967" y="16602"/>
                  </a:cubicBezTo>
                  <a:lnTo>
                    <a:pt x="4052967" y="1499185"/>
                  </a:lnTo>
                  <a:cubicBezTo>
                    <a:pt x="4052967" y="1508354"/>
                    <a:pt x="4045534" y="1515787"/>
                    <a:pt x="4036365" y="1515787"/>
                  </a:cubicBezTo>
                  <a:lnTo>
                    <a:pt x="16602" y="1515787"/>
                  </a:lnTo>
                  <a:cubicBezTo>
                    <a:pt x="7433" y="1515787"/>
                    <a:pt x="0" y="1508354"/>
                    <a:pt x="0" y="1499185"/>
                  </a:cubicBezTo>
                  <a:lnTo>
                    <a:pt x="0" y="16602"/>
                  </a:lnTo>
                  <a:cubicBezTo>
                    <a:pt x="0" y="7433"/>
                    <a:pt x="7433" y="0"/>
                    <a:pt x="166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solidFill>
                <a:srgbClr val="084C6E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160506" y="1929063"/>
            <a:ext cx="1240428" cy="294111"/>
            <a:chOff x="0" y="0"/>
            <a:chExt cx="1653904" cy="392148"/>
          </a:xfrm>
        </p:grpSpPr>
        <p:grpSp>
          <p:nvGrpSpPr>
            <p:cNvPr id="6" name="Group 6"/>
            <p:cNvGrpSpPr/>
            <p:nvPr/>
          </p:nvGrpSpPr>
          <p:grpSpPr>
            <a:xfrm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392148" cy="392148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5619635" y="1699246"/>
            <a:ext cx="6859986" cy="56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87"/>
              </a:lnSpc>
            </a:pPr>
            <a:r>
              <a:rPr lang="en-US" sz="330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이자율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1040" y="536844"/>
            <a:ext cx="6706837" cy="629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0"/>
              </a:lnSpc>
            </a:pPr>
            <a:r>
              <a:rPr lang="en-US" sz="41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2.1 </a:t>
            </a:r>
            <a:r>
              <a:rPr lang="en-US" sz="41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41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1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1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94976" y="2272016"/>
            <a:ext cx="703516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ctr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개인고객의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과거</a:t>
            </a:r>
            <a:r>
              <a:rPr lang="en-US" sz="30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신용등급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반영된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지표</a:t>
            </a:r>
            <a:endParaRPr lang="en-US" sz="30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702" lvl="1" indent="-323851" algn="ctr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이자율이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높을수록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중저신용자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다수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분포</a:t>
            </a:r>
            <a:endParaRPr lang="en-US" sz="30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571161" y="3481691"/>
            <a:ext cx="6859986" cy="56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87"/>
              </a:lnSpc>
            </a:pPr>
            <a:r>
              <a:rPr lang="en-US" sz="330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고객 상황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94976" y="4083671"/>
            <a:ext cx="917642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연령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직업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연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수입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등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고객의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현재</a:t>
            </a:r>
            <a:r>
              <a:rPr lang="en-US" sz="30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경제적</a:t>
            </a:r>
            <a:r>
              <a:rPr lang="en-US" sz="30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지표</a:t>
            </a:r>
            <a:endParaRPr lang="en-US" sz="3000" dirty="0">
              <a:solidFill>
                <a:srgbClr val="000000"/>
              </a:solidFill>
              <a:highlight>
                <a:srgbClr val="F6F2AC"/>
              </a:highlight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702" lvl="1" indent="-323851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대다수가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저소득자이며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각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분포는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균일</a:t>
            </a:r>
            <a:endParaRPr lang="en-US" sz="30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294976" y="5980585"/>
            <a:ext cx="8649891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월별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상환금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액수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자체는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신용등급이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균일하게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분포</a:t>
            </a:r>
            <a:endParaRPr lang="en-US" sz="29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리볼빙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을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사용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시에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저신용자</a:t>
            </a:r>
            <a:r>
              <a:rPr lang="en-US" sz="2999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다수</a:t>
            </a:r>
            <a:r>
              <a:rPr lang="en-US" sz="2999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분포</a:t>
            </a:r>
            <a:endParaRPr lang="en-US" sz="2999" dirty="0">
              <a:solidFill>
                <a:srgbClr val="000000"/>
              </a:solidFill>
              <a:highlight>
                <a:srgbClr val="F6F2AC"/>
              </a:highlight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571161" y="5255415"/>
            <a:ext cx="2633093" cy="56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87"/>
              </a:lnSpc>
            </a:pPr>
            <a:r>
              <a:rPr lang="en-US" sz="330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채무 부담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38214" y="4181018"/>
            <a:ext cx="107442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84C6E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요약</a:t>
            </a:r>
            <a:endParaRPr lang="en-US" sz="4500" dirty="0">
              <a:solidFill>
                <a:srgbClr val="084C6E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3" name="AutoShape 23"/>
          <p:cNvSpPr/>
          <p:nvPr/>
        </p:nvSpPr>
        <p:spPr>
          <a:xfrm flipV="1">
            <a:off x="4415706" y="1963858"/>
            <a:ext cx="0" cy="4907895"/>
          </a:xfrm>
          <a:prstGeom prst="line">
            <a:avLst/>
          </a:prstGeom>
          <a:ln w="9525" cap="flat">
            <a:solidFill>
              <a:srgbClr val="285B5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9051" y="7670118"/>
            <a:ext cx="17997446" cy="2301424"/>
            <a:chOff x="-131715" y="0"/>
            <a:chExt cx="4740068" cy="6446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543128" cy="644612"/>
            </a:xfrm>
            <a:custGeom>
              <a:avLst/>
              <a:gdLst/>
              <a:ahLst/>
              <a:cxnLst/>
              <a:rect l="l" t="t" r="r" b="b"/>
              <a:pathLst>
                <a:path w="4543128" h="644612">
                  <a:moveTo>
                    <a:pt x="22890" y="0"/>
                  </a:moveTo>
                  <a:lnTo>
                    <a:pt x="4520238" y="0"/>
                  </a:lnTo>
                  <a:cubicBezTo>
                    <a:pt x="4532880" y="0"/>
                    <a:pt x="4543128" y="10248"/>
                    <a:pt x="4543128" y="22890"/>
                  </a:cubicBezTo>
                  <a:lnTo>
                    <a:pt x="4543128" y="621722"/>
                  </a:lnTo>
                  <a:cubicBezTo>
                    <a:pt x="4543128" y="634364"/>
                    <a:pt x="4532880" y="644612"/>
                    <a:pt x="4520238" y="644612"/>
                  </a:cubicBezTo>
                  <a:lnTo>
                    <a:pt x="22890" y="644612"/>
                  </a:lnTo>
                  <a:cubicBezTo>
                    <a:pt x="10248" y="644612"/>
                    <a:pt x="0" y="634364"/>
                    <a:pt x="0" y="621722"/>
                  </a:cubicBezTo>
                  <a:lnTo>
                    <a:pt x="0" y="22890"/>
                  </a:lnTo>
                  <a:cubicBezTo>
                    <a:pt x="0" y="10248"/>
                    <a:pt x="10248" y="0"/>
                    <a:pt x="2289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-131715" y="88129"/>
              <a:ext cx="4740068" cy="456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과거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신용등급이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반영된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이자율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뿐만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아니라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채무</a:t>
              </a:r>
              <a:r>
                <a:rPr lang="en-US" sz="2999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상환</a:t>
              </a:r>
              <a:r>
                <a:rPr lang="en-US" sz="2999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의지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도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신용등급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산정에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큰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영향</a:t>
              </a:r>
              <a:endPara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-&gt;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다양한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관점에서의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b="1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상관관계</a:t>
              </a:r>
              <a:r>
                <a:rPr lang="en-US" sz="2999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b="1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분석</a:t>
              </a:r>
              <a:r>
                <a:rPr lang="en-US" sz="2999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, </a:t>
              </a:r>
              <a:r>
                <a:rPr lang="en-US" sz="2999" b="1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클러스터링</a:t>
              </a:r>
              <a:r>
                <a:rPr lang="en-US" sz="2999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, </a:t>
              </a:r>
              <a:r>
                <a:rPr lang="en-US" sz="2999" b="1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통계</a:t>
              </a:r>
              <a:r>
                <a:rPr lang="en-US" sz="2999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b="1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분석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을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통한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요인들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간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관계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확인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필요</a:t>
              </a:r>
              <a:endPara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-&gt;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데이터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분석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결과를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토대로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추가적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데이터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인사이트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도출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828800" y="7984760"/>
            <a:ext cx="291696" cy="519726"/>
          </a:xfrm>
          <a:custGeom>
            <a:avLst/>
            <a:gdLst/>
            <a:ahLst/>
            <a:cxnLst/>
            <a:rect l="l" t="t" r="r" b="b"/>
            <a:pathLst>
              <a:path w="291696" h="519726">
                <a:moveTo>
                  <a:pt x="0" y="0"/>
                </a:moveTo>
                <a:lnTo>
                  <a:pt x="291696" y="0"/>
                </a:lnTo>
                <a:lnTo>
                  <a:pt x="291696" y="519726"/>
                </a:lnTo>
                <a:lnTo>
                  <a:pt x="0" y="5197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39848" y="3596752"/>
            <a:ext cx="8921541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3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프로젝트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9360"/>
              </a:lnSpc>
            </a:pP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수행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절차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및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방법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3.1 </a:t>
            </a:r>
            <a:r>
              <a:rPr lang="en-US" sz="6000" dirty="0" err="1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데이터</a:t>
            </a:r>
            <a:r>
              <a:rPr lang="en-US" sz="6000" dirty="0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6000" dirty="0" err="1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전처리</a:t>
            </a:r>
            <a:endParaRPr lang="en-US" sz="6000" dirty="0">
              <a:solidFill>
                <a:srgbClr val="595959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9479" y="4224604"/>
            <a:ext cx="5224450" cy="3761604"/>
          </a:xfrm>
          <a:custGeom>
            <a:avLst/>
            <a:gdLst/>
            <a:ahLst/>
            <a:cxnLst/>
            <a:rect l="l" t="t" r="r" b="b"/>
            <a:pathLst>
              <a:path w="5224450" h="3761604">
                <a:moveTo>
                  <a:pt x="0" y="0"/>
                </a:moveTo>
                <a:lnTo>
                  <a:pt x="5224450" y="0"/>
                </a:lnTo>
                <a:lnTo>
                  <a:pt x="5224450" y="3761604"/>
                </a:lnTo>
                <a:lnTo>
                  <a:pt x="0" y="3761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72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474031" y="4081113"/>
            <a:ext cx="5474441" cy="4032073"/>
          </a:xfrm>
          <a:custGeom>
            <a:avLst/>
            <a:gdLst/>
            <a:ahLst/>
            <a:cxnLst/>
            <a:rect l="l" t="t" r="r" b="b"/>
            <a:pathLst>
              <a:path w="5474441" h="4032073">
                <a:moveTo>
                  <a:pt x="0" y="0"/>
                </a:moveTo>
                <a:lnTo>
                  <a:pt x="5474441" y="0"/>
                </a:lnTo>
                <a:lnTo>
                  <a:pt x="5474441" y="4032073"/>
                </a:lnTo>
                <a:lnTo>
                  <a:pt x="0" y="4032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402975" y="4224604"/>
            <a:ext cx="5305546" cy="3761604"/>
          </a:xfrm>
          <a:custGeom>
            <a:avLst/>
            <a:gdLst/>
            <a:ahLst/>
            <a:cxnLst/>
            <a:rect l="l" t="t" r="r" b="b"/>
            <a:pathLst>
              <a:path w="5305546" h="3761604">
                <a:moveTo>
                  <a:pt x="0" y="0"/>
                </a:moveTo>
                <a:lnTo>
                  <a:pt x="5305546" y="0"/>
                </a:lnTo>
                <a:lnTo>
                  <a:pt x="5305546" y="3761604"/>
                </a:lnTo>
                <a:lnTo>
                  <a:pt x="0" y="3761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3.1.1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이상치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처리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881198" y="1655995"/>
            <a:ext cx="10901601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원본</a:t>
            </a:r>
            <a:r>
              <a: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: Age, </a:t>
            </a:r>
            <a:r>
              <a:rPr lang="en-US" sz="31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Annual_Income</a:t>
            </a:r>
            <a:r>
              <a: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31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Outstanding_Dept</a:t>
            </a:r>
            <a:r>
              <a: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등</a:t>
            </a:r>
          </a:p>
        </p:txBody>
      </p:sp>
      <p:sp>
        <p:nvSpPr>
          <p:cNvPr id="7" name="Freeform 7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867914" y="2471387"/>
            <a:ext cx="12352734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ctr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앞선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EDA를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통해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이상치가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의심되는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(numerical values)를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확인함</a:t>
            </a:r>
            <a:endParaRPr lang="en-US" sz="29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데이터에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대한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이상치를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자세히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확인하기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위해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Boxplot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EDA를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진행</a:t>
            </a:r>
            <a:endParaRPr lang="en-US" sz="29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697952" y="8152813"/>
            <a:ext cx="1112048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[Age]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92059" y="8148466"/>
            <a:ext cx="4095397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[Annual _Income]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00285" y="8142579"/>
            <a:ext cx="3869839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Outstanding_Dept</a:t>
            </a:r>
            <a:r>
              <a:rPr lang="en-US" sz="2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]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981293" y="8913287"/>
            <a:ext cx="14688424" cy="1104900"/>
            <a:chOff x="0" y="0"/>
            <a:chExt cx="3868556" cy="2910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08373" cy="291002"/>
            </a:xfrm>
            <a:custGeom>
              <a:avLst/>
              <a:gdLst/>
              <a:ahLst/>
              <a:cxnLst/>
              <a:rect l="l" t="t" r="r" b="b"/>
              <a:pathLst>
                <a:path w="3808373" h="291002">
                  <a:moveTo>
                    <a:pt x="27306" y="0"/>
                  </a:moveTo>
                  <a:lnTo>
                    <a:pt x="3781067" y="0"/>
                  </a:lnTo>
                  <a:cubicBezTo>
                    <a:pt x="3788309" y="0"/>
                    <a:pt x="3795254" y="2877"/>
                    <a:pt x="3800375" y="7998"/>
                  </a:cubicBezTo>
                  <a:cubicBezTo>
                    <a:pt x="3805496" y="13118"/>
                    <a:pt x="3808373" y="20064"/>
                    <a:pt x="3808373" y="27306"/>
                  </a:cubicBezTo>
                  <a:lnTo>
                    <a:pt x="3808373" y="263697"/>
                  </a:lnTo>
                  <a:cubicBezTo>
                    <a:pt x="3808373" y="278777"/>
                    <a:pt x="3796148" y="291002"/>
                    <a:pt x="3781067" y="291002"/>
                  </a:cubicBezTo>
                  <a:lnTo>
                    <a:pt x="27306" y="291002"/>
                  </a:lnTo>
                  <a:cubicBezTo>
                    <a:pt x="20064" y="291002"/>
                    <a:pt x="13118" y="288126"/>
                    <a:pt x="7998" y="283005"/>
                  </a:cubicBezTo>
                  <a:cubicBezTo>
                    <a:pt x="2877" y="277884"/>
                    <a:pt x="0" y="270939"/>
                    <a:pt x="0" y="263697"/>
                  </a:cubicBezTo>
                  <a:lnTo>
                    <a:pt x="0" y="27306"/>
                  </a:lnTo>
                  <a:cubicBezTo>
                    <a:pt x="0" y="12225"/>
                    <a:pt x="12225" y="0"/>
                    <a:pt x="2730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0183" y="46486"/>
              <a:ext cx="3808373" cy="212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이상치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처리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방법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=&gt; </a:t>
              </a:r>
              <a:r>
                <a:rPr lang="en-US" sz="3199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IQ﻿R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방식을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사용하여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이상치를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제거하는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방법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선택</a:t>
              </a:r>
              <a:endPara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2508633" y="9128419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8" y="0"/>
                </a:lnTo>
                <a:lnTo>
                  <a:pt x="378638" y="674635"/>
                </a:lnTo>
                <a:lnTo>
                  <a:pt x="0" y="674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3761167" y="5138738"/>
            <a:ext cx="1076566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271310" y="4090257"/>
            <a:ext cx="4980850" cy="3415443"/>
            <a:chOff x="0" y="0"/>
            <a:chExt cx="1603743" cy="7872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03743" cy="787234"/>
            </a:xfrm>
            <a:custGeom>
              <a:avLst/>
              <a:gdLst/>
              <a:ahLst/>
              <a:cxnLst/>
              <a:rect l="l" t="t" r="r" b="b"/>
              <a:pathLst>
                <a:path w="1603743" h="787234">
                  <a:moveTo>
                    <a:pt x="13986" y="0"/>
                  </a:moveTo>
                  <a:lnTo>
                    <a:pt x="1589758" y="0"/>
                  </a:lnTo>
                  <a:cubicBezTo>
                    <a:pt x="1593467" y="0"/>
                    <a:pt x="1597024" y="1473"/>
                    <a:pt x="1599647" y="4096"/>
                  </a:cubicBezTo>
                  <a:cubicBezTo>
                    <a:pt x="1602270" y="6719"/>
                    <a:pt x="1603743" y="10276"/>
                    <a:pt x="1603743" y="13986"/>
                  </a:cubicBezTo>
                  <a:lnTo>
                    <a:pt x="1603743" y="773248"/>
                  </a:lnTo>
                  <a:cubicBezTo>
                    <a:pt x="1603743" y="780972"/>
                    <a:pt x="1597482" y="787234"/>
                    <a:pt x="1589758" y="787234"/>
                  </a:cubicBezTo>
                  <a:lnTo>
                    <a:pt x="13986" y="787234"/>
                  </a:lnTo>
                  <a:cubicBezTo>
                    <a:pt x="10276" y="787234"/>
                    <a:pt x="6719" y="785760"/>
                    <a:pt x="4096" y="783138"/>
                  </a:cubicBezTo>
                  <a:cubicBezTo>
                    <a:pt x="1473" y="780515"/>
                    <a:pt x="0" y="776958"/>
                    <a:pt x="0" y="773248"/>
                  </a:cubicBezTo>
                  <a:lnTo>
                    <a:pt x="0" y="13986"/>
                  </a:lnTo>
                  <a:cubicBezTo>
                    <a:pt x="0" y="10276"/>
                    <a:pt x="1473" y="6719"/>
                    <a:pt x="4096" y="4096"/>
                  </a:cubicBezTo>
                  <a:cubicBezTo>
                    <a:pt x="6719" y="1473"/>
                    <a:pt x="10276" y="0"/>
                    <a:pt x="13986" y="0"/>
                  </a:cubicBezTo>
                  <a:close/>
                </a:path>
              </a:pathLst>
            </a:custGeom>
            <a:solidFill>
              <a:srgbClr val="DDEDCF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3.1.2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결측치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처리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195" y="7894161"/>
            <a:ext cx="9024398" cy="1589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예시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Monthly_Inhand_Salary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개수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11303개</a:t>
            </a:r>
          </a:p>
          <a:p>
            <a:pPr algn="ctr">
              <a:lnSpc>
                <a:spcPts val="4199"/>
              </a:lnSpc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처리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customer_id로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➝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중앙값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대체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38175" y="2735616"/>
            <a:ext cx="8120062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customer_ID로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&amp;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중앙값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대체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1208188" y="3250582"/>
            <a:ext cx="6089212" cy="2989029"/>
            <a:chOff x="0" y="0"/>
            <a:chExt cx="1603743" cy="7872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03743" cy="787234"/>
            </a:xfrm>
            <a:custGeom>
              <a:avLst/>
              <a:gdLst/>
              <a:ahLst/>
              <a:cxnLst/>
              <a:rect l="l" t="t" r="r" b="b"/>
              <a:pathLst>
                <a:path w="1603743" h="787234">
                  <a:moveTo>
                    <a:pt x="13986" y="0"/>
                  </a:moveTo>
                  <a:lnTo>
                    <a:pt x="1589758" y="0"/>
                  </a:lnTo>
                  <a:cubicBezTo>
                    <a:pt x="1593467" y="0"/>
                    <a:pt x="1597024" y="1473"/>
                    <a:pt x="1599647" y="4096"/>
                  </a:cubicBezTo>
                  <a:cubicBezTo>
                    <a:pt x="1602270" y="6719"/>
                    <a:pt x="1603743" y="10276"/>
                    <a:pt x="1603743" y="13986"/>
                  </a:cubicBezTo>
                  <a:lnTo>
                    <a:pt x="1603743" y="773248"/>
                  </a:lnTo>
                  <a:cubicBezTo>
                    <a:pt x="1603743" y="780972"/>
                    <a:pt x="1597482" y="787234"/>
                    <a:pt x="1589758" y="787234"/>
                  </a:cubicBezTo>
                  <a:lnTo>
                    <a:pt x="13986" y="787234"/>
                  </a:lnTo>
                  <a:cubicBezTo>
                    <a:pt x="10276" y="787234"/>
                    <a:pt x="6719" y="785760"/>
                    <a:pt x="4096" y="783138"/>
                  </a:cubicBezTo>
                  <a:cubicBezTo>
                    <a:pt x="1473" y="780515"/>
                    <a:pt x="0" y="776958"/>
                    <a:pt x="0" y="773248"/>
                  </a:cubicBezTo>
                  <a:lnTo>
                    <a:pt x="0" y="13986"/>
                  </a:lnTo>
                  <a:cubicBezTo>
                    <a:pt x="0" y="10276"/>
                    <a:pt x="1473" y="6719"/>
                    <a:pt x="4096" y="4096"/>
                  </a:cubicBezTo>
                  <a:cubicBezTo>
                    <a:pt x="6719" y="1473"/>
                    <a:pt x="10276" y="0"/>
                    <a:pt x="13986" y="0"/>
                  </a:cubicBezTo>
                  <a:close/>
                </a:path>
              </a:pathLst>
            </a:custGeom>
            <a:solidFill>
              <a:srgbClr val="DDEDCF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643404" y="1669605"/>
            <a:ext cx="8120062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customer_ID로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&amp;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최빈값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대체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372775" y="6643687"/>
            <a:ext cx="8915225" cy="158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예시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Payment_Behaviour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-“!@9#%8” :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NaN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값으로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➝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제거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처리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customer_id로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➝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최빈값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30382" y="8722477"/>
            <a:ext cx="8600010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'_', '#F%$D@*&amp;8'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의미없는</a:t>
            </a:r>
            <a:r>
              <a:rPr lang="en-US" sz="2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처리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방법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NaN값으로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후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처리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방법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적용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9386888" y="8731742"/>
            <a:ext cx="291696" cy="519726"/>
          </a:xfrm>
          <a:custGeom>
            <a:avLst/>
            <a:gdLst/>
            <a:ahLst/>
            <a:cxnLst/>
            <a:rect l="l" t="t" r="r" b="b"/>
            <a:pathLst>
              <a:path w="291696" h="519726">
                <a:moveTo>
                  <a:pt x="0" y="0"/>
                </a:moveTo>
                <a:lnTo>
                  <a:pt x="291695" y="0"/>
                </a:lnTo>
                <a:lnTo>
                  <a:pt x="291695" y="519726"/>
                </a:lnTo>
                <a:lnTo>
                  <a:pt x="0" y="519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2" name="AutoShape 22"/>
          <p:cNvSpPr/>
          <p:nvPr/>
        </p:nvSpPr>
        <p:spPr>
          <a:xfrm flipV="1">
            <a:off x="11663615" y="8501062"/>
            <a:ext cx="4267515" cy="19050"/>
          </a:xfrm>
          <a:prstGeom prst="line">
            <a:avLst/>
          </a:prstGeom>
          <a:ln w="38100" cap="flat">
            <a:solidFill>
              <a:srgbClr val="CECECE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98578FF-3338-F666-02B9-E617E31AF2B9}"/>
              </a:ext>
            </a:extLst>
          </p:cNvPr>
          <p:cNvSpPr/>
          <p:nvPr/>
        </p:nvSpPr>
        <p:spPr>
          <a:xfrm>
            <a:off x="2865501" y="1690463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수치형 변수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78318BA-2633-A747-BF8F-448A6E2DA688}"/>
              </a:ext>
            </a:extLst>
          </p:cNvPr>
          <p:cNvSpPr/>
          <p:nvPr/>
        </p:nvSpPr>
        <p:spPr>
          <a:xfrm>
            <a:off x="12107307" y="838519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범주형 변수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F84EBAB-15C5-094B-77F5-07D5CA678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811676"/>
            <a:ext cx="2535677" cy="352579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6391368-1B73-A861-37AD-0C3B11FCA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3098" y="2628900"/>
            <a:ext cx="3351902" cy="349282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C617F87-9FD6-DD68-4921-BEE3A5849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5600" y="2747964"/>
            <a:ext cx="3276600" cy="33528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8A39AC3-4ECD-F1CC-A2F1-D18CD97F45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8248" y="3560304"/>
            <a:ext cx="2539952" cy="376289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935" y="2036911"/>
            <a:ext cx="763886" cy="76388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4" name="Freeform 4"/>
          <p:cNvSpPr/>
          <p:nvPr/>
        </p:nvSpPr>
        <p:spPr>
          <a:xfrm>
            <a:off x="1464430" y="2183884"/>
            <a:ext cx="324896" cy="469939"/>
          </a:xfrm>
          <a:custGeom>
            <a:avLst/>
            <a:gdLst/>
            <a:ahLst/>
            <a:cxnLst/>
            <a:rect l="l" t="t" r="r" b="b"/>
            <a:pathLst>
              <a:path w="324896" h="469939">
                <a:moveTo>
                  <a:pt x="0" y="0"/>
                </a:moveTo>
                <a:lnTo>
                  <a:pt x="324896" y="0"/>
                </a:lnTo>
                <a:lnTo>
                  <a:pt x="324896" y="469939"/>
                </a:lnTo>
                <a:lnTo>
                  <a:pt x="0" y="469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244935" y="4884319"/>
            <a:ext cx="763886" cy="763886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464430" y="5031293"/>
            <a:ext cx="324896" cy="469939"/>
          </a:xfrm>
          <a:custGeom>
            <a:avLst/>
            <a:gdLst/>
            <a:ahLst/>
            <a:cxnLst/>
            <a:rect l="l" t="t" r="r" b="b"/>
            <a:pathLst>
              <a:path w="324896" h="469939">
                <a:moveTo>
                  <a:pt x="0" y="0"/>
                </a:moveTo>
                <a:lnTo>
                  <a:pt x="324896" y="0"/>
                </a:lnTo>
                <a:lnTo>
                  <a:pt x="324896" y="469939"/>
                </a:lnTo>
                <a:lnTo>
                  <a:pt x="0" y="469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244935" y="5933955"/>
            <a:ext cx="15517914" cy="159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target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불균형한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경우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오버샘플링을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수행하여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불균형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해소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가장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많은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비중을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차지하던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Standard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클래스에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맞춰져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총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증가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오버샘플링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적용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전 후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성능에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차이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X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826082" y="8546560"/>
            <a:ext cx="13807978" cy="1009650"/>
            <a:chOff x="0" y="0"/>
            <a:chExt cx="3636669" cy="2659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36669" cy="265916"/>
            </a:xfrm>
            <a:custGeom>
              <a:avLst/>
              <a:gdLst/>
              <a:ahLst/>
              <a:cxnLst/>
              <a:rect l="l" t="t" r="r" b="b"/>
              <a:pathLst>
                <a:path w="3636669" h="265916">
                  <a:moveTo>
                    <a:pt x="28595" y="0"/>
                  </a:moveTo>
                  <a:lnTo>
                    <a:pt x="3608074" y="0"/>
                  </a:lnTo>
                  <a:cubicBezTo>
                    <a:pt x="3615658" y="0"/>
                    <a:pt x="3622931" y="3013"/>
                    <a:pt x="3628294" y="8375"/>
                  </a:cubicBezTo>
                  <a:cubicBezTo>
                    <a:pt x="3633657" y="13738"/>
                    <a:pt x="3636669" y="21011"/>
                    <a:pt x="3636669" y="28595"/>
                  </a:cubicBezTo>
                  <a:lnTo>
                    <a:pt x="3636669" y="237321"/>
                  </a:lnTo>
                  <a:cubicBezTo>
                    <a:pt x="3636669" y="244905"/>
                    <a:pt x="3633657" y="252178"/>
                    <a:pt x="3628294" y="257541"/>
                  </a:cubicBezTo>
                  <a:cubicBezTo>
                    <a:pt x="3622931" y="262903"/>
                    <a:pt x="3615658" y="265916"/>
                    <a:pt x="3608074" y="265916"/>
                  </a:cubicBezTo>
                  <a:lnTo>
                    <a:pt x="28595" y="265916"/>
                  </a:lnTo>
                  <a:cubicBezTo>
                    <a:pt x="21011" y="265916"/>
                    <a:pt x="13738" y="262903"/>
                    <a:pt x="8375" y="257541"/>
                  </a:cubicBezTo>
                  <a:cubicBezTo>
                    <a:pt x="3013" y="252178"/>
                    <a:pt x="0" y="244905"/>
                    <a:pt x="0" y="237321"/>
                  </a:cubicBezTo>
                  <a:lnTo>
                    <a:pt x="0" y="28595"/>
                  </a:lnTo>
                  <a:cubicBezTo>
                    <a:pt x="0" y="21011"/>
                    <a:pt x="3013" y="13738"/>
                    <a:pt x="8375" y="8375"/>
                  </a:cubicBezTo>
                  <a:cubicBezTo>
                    <a:pt x="13738" y="3013"/>
                    <a:pt x="21011" y="0"/>
                    <a:pt x="28595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63993" y="0"/>
              <a:ext cx="3472676" cy="265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데이터를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왜곡시키는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오버샘플링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기법은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적용하지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않고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모델을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학습</a:t>
              </a:r>
              <a:endPara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2485554" y="8714068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9" y="0"/>
                </a:lnTo>
                <a:lnTo>
                  <a:pt x="378639" y="674634"/>
                </a:lnTo>
                <a:lnTo>
                  <a:pt x="0" y="6746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0568740" y="1808186"/>
            <a:ext cx="3520007" cy="2603507"/>
          </a:xfrm>
          <a:custGeom>
            <a:avLst/>
            <a:gdLst/>
            <a:ahLst/>
            <a:cxnLst/>
            <a:rect l="l" t="t" r="r" b="b"/>
            <a:pathLst>
              <a:path w="3520007" h="2603507">
                <a:moveTo>
                  <a:pt x="0" y="0"/>
                </a:moveTo>
                <a:lnTo>
                  <a:pt x="3520007" y="0"/>
                </a:lnTo>
                <a:lnTo>
                  <a:pt x="3520007" y="2603507"/>
                </a:lnTo>
                <a:lnTo>
                  <a:pt x="0" y="26035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2986200" y="4985378"/>
            <a:ext cx="4235000" cy="2494589"/>
          </a:xfrm>
          <a:custGeom>
            <a:avLst/>
            <a:gdLst/>
            <a:ahLst/>
            <a:cxnLst/>
            <a:rect l="l" t="t" r="r" b="b"/>
            <a:pathLst>
              <a:path w="4235000" h="2494589">
                <a:moveTo>
                  <a:pt x="0" y="0"/>
                </a:moveTo>
                <a:lnTo>
                  <a:pt x="4234999" y="0"/>
                </a:lnTo>
                <a:lnTo>
                  <a:pt x="4234999" y="2494589"/>
                </a:lnTo>
                <a:lnTo>
                  <a:pt x="0" y="24945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2166189" y="2098159"/>
            <a:ext cx="4259652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인코딩</a:t>
            </a:r>
            <a:r>
              <a:rPr lang="en-US" sz="31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(</a:t>
            </a:r>
            <a:r>
              <a:rPr lang="en-US" sz="31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범주형</a:t>
            </a:r>
            <a:r>
              <a:rPr lang="en-US" sz="31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변수만</a:t>
            </a:r>
            <a:r>
              <a:rPr lang="en-US" sz="31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3.1.3  그 외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처리방법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166189" y="4945568"/>
            <a:ext cx="6398562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불균형 데이터샘플링 : SMOTE 기법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4935" y="2991987"/>
            <a:ext cx="10567854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Occupation,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Credit_Mix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Payment_of_Min_Amount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Payment_Behaviour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Credit_Score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39848" y="3596752"/>
            <a:ext cx="8921541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3.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프로젝트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9360"/>
              </a:lnSpc>
            </a:pP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수행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절차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및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방법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3.2 </a:t>
            </a:r>
            <a:r>
              <a:rPr lang="en-US" sz="6000" dirty="0" err="1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분류</a:t>
            </a:r>
            <a:r>
              <a:rPr lang="en-US" sz="6000" dirty="0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6000" dirty="0" err="1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모델링</a:t>
            </a:r>
            <a:endParaRPr lang="en-US" sz="6000" dirty="0">
              <a:solidFill>
                <a:srgbClr val="595959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1040" y="2511602"/>
            <a:ext cx="4152813" cy="7415738"/>
          </a:xfrm>
          <a:custGeom>
            <a:avLst/>
            <a:gdLst/>
            <a:ahLst/>
            <a:cxnLst/>
            <a:rect l="l" t="t" r="r" b="b"/>
            <a:pathLst>
              <a:path w="4152813" h="7415738">
                <a:moveTo>
                  <a:pt x="0" y="0"/>
                </a:moveTo>
                <a:lnTo>
                  <a:pt x="4152813" y="0"/>
                </a:lnTo>
                <a:lnTo>
                  <a:pt x="4152813" y="7415738"/>
                </a:lnTo>
                <a:lnTo>
                  <a:pt x="0" y="7415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665166" y="3304859"/>
            <a:ext cx="6957668" cy="6622481"/>
          </a:xfrm>
          <a:custGeom>
            <a:avLst/>
            <a:gdLst/>
            <a:ahLst/>
            <a:cxnLst/>
            <a:rect l="l" t="t" r="r" b="b"/>
            <a:pathLst>
              <a:path w="6957668" h="6622481">
                <a:moveTo>
                  <a:pt x="0" y="0"/>
                </a:moveTo>
                <a:lnTo>
                  <a:pt x="6957668" y="0"/>
                </a:lnTo>
                <a:lnTo>
                  <a:pt x="6957668" y="6622481"/>
                </a:lnTo>
                <a:lnTo>
                  <a:pt x="0" y="66224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493027" y="1706739"/>
            <a:ext cx="10122575" cy="158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AutoML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적용해주는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라이브러리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XGB,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LightBGM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ExtraTree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알고리즘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성능을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비교해서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최적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선택하고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최적화하는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과정을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효율적으로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처리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2744009" y="4280509"/>
            <a:ext cx="714992" cy="4977791"/>
          </a:xfrm>
          <a:custGeom>
            <a:avLst/>
            <a:gdLst/>
            <a:ahLst/>
            <a:cxnLst/>
            <a:rect l="l" t="t" r="r" b="b"/>
            <a:pathLst>
              <a:path w="714992" h="4977791">
                <a:moveTo>
                  <a:pt x="0" y="0"/>
                </a:moveTo>
                <a:lnTo>
                  <a:pt x="714992" y="0"/>
                </a:lnTo>
                <a:lnTo>
                  <a:pt x="714992" y="4977791"/>
                </a:lnTo>
                <a:lnTo>
                  <a:pt x="0" y="49777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 rot="2168760">
            <a:off x="13939755" y="5221122"/>
            <a:ext cx="3707703" cy="3188624"/>
          </a:xfrm>
          <a:custGeom>
            <a:avLst/>
            <a:gdLst/>
            <a:ahLst/>
            <a:cxnLst/>
            <a:rect l="l" t="t" r="r" b="b"/>
            <a:pathLst>
              <a:path w="3707703" h="3188624">
                <a:moveTo>
                  <a:pt x="0" y="0"/>
                </a:moveTo>
                <a:lnTo>
                  <a:pt x="3707703" y="0"/>
                </a:lnTo>
                <a:lnTo>
                  <a:pt x="3707703" y="3188624"/>
                </a:lnTo>
                <a:lnTo>
                  <a:pt x="0" y="31886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b="1"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3.2.1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머신러닝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모델링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8073" y="1747837"/>
            <a:ext cx="3801904" cy="50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 b="1" i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[What is </a:t>
            </a:r>
            <a:r>
              <a:rPr lang="en-US" sz="2800" b="1" i="1" dirty="0" err="1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Pycaret</a:t>
            </a:r>
            <a:r>
              <a:rPr lang="en-US" sz="2800" b="1" i="1" dirty="0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r>
              <a:rPr lang="en-US" sz="2800" b="1" i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</a:t>
            </a:r>
            <a:r>
              <a:rPr lang="en-US" sz="2800" b="1" i="1" dirty="0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96302" y="6437608"/>
            <a:ext cx="2594610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Extra Tree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16845" y="9153525"/>
            <a:ext cx="8468398" cy="104775"/>
            <a:chOff x="0" y="0"/>
            <a:chExt cx="11291197" cy="139700"/>
          </a:xfrm>
        </p:grpSpPr>
        <p:sp>
          <p:nvSpPr>
            <p:cNvPr id="3" name="Freeform 3"/>
            <p:cNvSpPr/>
            <p:nvPr/>
          </p:nvSpPr>
          <p:spPr>
            <a:xfrm>
              <a:off x="18923" y="0"/>
              <a:ext cx="11253343" cy="139700"/>
            </a:xfrm>
            <a:custGeom>
              <a:avLst/>
              <a:gdLst/>
              <a:ahLst/>
              <a:cxnLst/>
              <a:rect l="l" t="t" r="r" b="b"/>
              <a:pathLst>
                <a:path w="11253343" h="139700">
                  <a:moveTo>
                    <a:pt x="254" y="0"/>
                  </a:moveTo>
                  <a:lnTo>
                    <a:pt x="11253343" y="101600"/>
                  </a:lnTo>
                  <a:lnTo>
                    <a:pt x="11252962" y="1397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661728"/>
            <a:ext cx="15163375" cy="3709555"/>
            <a:chOff x="0" y="0"/>
            <a:chExt cx="20217833" cy="49460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217892" cy="4946015"/>
            </a:xfrm>
            <a:custGeom>
              <a:avLst/>
              <a:gdLst/>
              <a:ahLst/>
              <a:cxnLst/>
              <a:rect l="l" t="t" r="r" b="b"/>
              <a:pathLst>
                <a:path w="20217892" h="4946015">
                  <a:moveTo>
                    <a:pt x="0" y="0"/>
                  </a:moveTo>
                  <a:lnTo>
                    <a:pt x="20217892" y="0"/>
                  </a:lnTo>
                  <a:lnTo>
                    <a:pt x="20217892" y="4946015"/>
                  </a:lnTo>
                  <a:lnTo>
                    <a:pt x="0" y="4946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9126" b="-9912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1750706" y="-6558965"/>
            <a:ext cx="19903930" cy="21199296"/>
          </a:xfrm>
          <a:custGeom>
            <a:avLst/>
            <a:gdLst/>
            <a:ahLst/>
            <a:cxnLst/>
            <a:rect l="l" t="t" r="r" b="b"/>
            <a:pathLst>
              <a:path w="19903930" h="21199296">
                <a:moveTo>
                  <a:pt x="0" y="0"/>
                </a:moveTo>
                <a:lnTo>
                  <a:pt x="19903931" y="0"/>
                </a:lnTo>
                <a:lnTo>
                  <a:pt x="19903931" y="21199297"/>
                </a:lnTo>
                <a:lnTo>
                  <a:pt x="0" y="2119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2454473" y="-6134100"/>
            <a:ext cx="19696246" cy="21112324"/>
          </a:xfrm>
          <a:custGeom>
            <a:avLst/>
            <a:gdLst/>
            <a:ahLst/>
            <a:cxnLst/>
            <a:rect l="l" t="t" r="r" b="b"/>
            <a:pathLst>
              <a:path w="19696246" h="21112324">
                <a:moveTo>
                  <a:pt x="0" y="0"/>
                </a:moveTo>
                <a:lnTo>
                  <a:pt x="19696246" y="0"/>
                </a:lnTo>
                <a:lnTo>
                  <a:pt x="19696246" y="21112324"/>
                </a:lnTo>
                <a:lnTo>
                  <a:pt x="0" y="211123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-14288" y="7491412"/>
            <a:ext cx="6999462" cy="104775"/>
            <a:chOff x="0" y="0"/>
            <a:chExt cx="9332616" cy="139700"/>
          </a:xfrm>
        </p:grpSpPr>
        <p:sp>
          <p:nvSpPr>
            <p:cNvPr id="9" name="Freeform 9"/>
            <p:cNvSpPr/>
            <p:nvPr/>
          </p:nvSpPr>
          <p:spPr>
            <a:xfrm>
              <a:off x="18796" y="0"/>
              <a:ext cx="9295003" cy="139700"/>
            </a:xfrm>
            <a:custGeom>
              <a:avLst/>
              <a:gdLst/>
              <a:ahLst/>
              <a:cxnLst/>
              <a:rect l="l" t="t" r="r" b="b"/>
              <a:pathLst>
                <a:path w="9295003" h="139700">
                  <a:moveTo>
                    <a:pt x="508" y="0"/>
                  </a:moveTo>
                  <a:lnTo>
                    <a:pt x="9295003" y="101600"/>
                  </a:lnTo>
                  <a:lnTo>
                    <a:pt x="9294622" y="1397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27440" y="5562331"/>
            <a:ext cx="6371693" cy="1664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82"/>
              </a:lnSpc>
            </a:pP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01.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개요</a:t>
            </a:r>
            <a:endParaRPr lang="en-US" sz="36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l">
              <a:lnSpc>
                <a:spcPts val="6784"/>
              </a:lnSpc>
            </a:pP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02.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66787" y="6394610"/>
            <a:ext cx="6568413" cy="251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82"/>
              </a:lnSpc>
            </a:pP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03.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수행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절차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및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방법</a:t>
            </a:r>
            <a:endParaRPr lang="en-US" sz="36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l">
              <a:lnSpc>
                <a:spcPts val="6784"/>
              </a:lnSpc>
            </a:pP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04.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수행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결과</a:t>
            </a:r>
            <a:endParaRPr lang="en-US" sz="36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l">
              <a:lnSpc>
                <a:spcPts val="6784"/>
              </a:lnSpc>
            </a:pP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05.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자체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평가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의견</a:t>
            </a:r>
            <a:endParaRPr lang="en-US" sz="36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935200" y="1352550"/>
            <a:ext cx="3048000" cy="144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40"/>
              </a:lnSpc>
            </a:pPr>
            <a:r>
              <a:rPr lang="en-US" sz="9000" spc="422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597633" y="8346159"/>
            <a:ext cx="17128705" cy="1245516"/>
            <a:chOff x="0" y="0"/>
            <a:chExt cx="4511264" cy="3280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01790" cy="328037"/>
            </a:xfrm>
            <a:custGeom>
              <a:avLst/>
              <a:gdLst/>
              <a:ahLst/>
              <a:cxnLst/>
              <a:rect l="l" t="t" r="r" b="b"/>
              <a:pathLst>
                <a:path w="4501790" h="328037">
                  <a:moveTo>
                    <a:pt x="23100" y="0"/>
                  </a:moveTo>
                  <a:lnTo>
                    <a:pt x="4478690" y="0"/>
                  </a:lnTo>
                  <a:cubicBezTo>
                    <a:pt x="4484817" y="0"/>
                    <a:pt x="4490692" y="2434"/>
                    <a:pt x="4495024" y="6766"/>
                  </a:cubicBezTo>
                  <a:cubicBezTo>
                    <a:pt x="4499356" y="11098"/>
                    <a:pt x="4501790" y="16973"/>
                    <a:pt x="4501790" y="23100"/>
                  </a:cubicBezTo>
                  <a:lnTo>
                    <a:pt x="4501790" y="304937"/>
                  </a:lnTo>
                  <a:cubicBezTo>
                    <a:pt x="4501790" y="311064"/>
                    <a:pt x="4499356" y="316939"/>
                    <a:pt x="4495024" y="321271"/>
                  </a:cubicBezTo>
                  <a:cubicBezTo>
                    <a:pt x="4490692" y="325603"/>
                    <a:pt x="4484817" y="328037"/>
                    <a:pt x="4478690" y="328037"/>
                  </a:cubicBezTo>
                  <a:lnTo>
                    <a:pt x="23100" y="328037"/>
                  </a:lnTo>
                  <a:cubicBezTo>
                    <a:pt x="16973" y="328037"/>
                    <a:pt x="11098" y="325603"/>
                    <a:pt x="6766" y="321271"/>
                  </a:cubicBezTo>
                  <a:cubicBezTo>
                    <a:pt x="2434" y="316939"/>
                    <a:pt x="0" y="311064"/>
                    <a:pt x="0" y="304937"/>
                  </a:cubicBezTo>
                  <a:lnTo>
                    <a:pt x="0" y="23100"/>
                  </a:lnTo>
                  <a:cubicBezTo>
                    <a:pt x="0" y="16973"/>
                    <a:pt x="2434" y="11098"/>
                    <a:pt x="6766" y="6766"/>
                  </a:cubicBezTo>
                  <a:cubicBezTo>
                    <a:pt x="11098" y="2434"/>
                    <a:pt x="16973" y="0"/>
                    <a:pt x="2310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3207" y="56258"/>
              <a:ext cx="4398057" cy="2192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튜닝과</a:t>
              </a:r>
              <a:r>
                <a:rPr lang="en-US" sz="32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오버샘플링을</a:t>
              </a:r>
              <a:r>
                <a:rPr lang="en-US" sz="32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하지</a:t>
              </a:r>
              <a:r>
                <a:rPr lang="en-US" sz="32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않은</a:t>
              </a:r>
              <a:r>
                <a:rPr lang="en-US" sz="32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Extra Tree</a:t>
              </a:r>
              <a:r>
                <a:rPr lang="en-US" sz="3200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모델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이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성능이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가장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좋게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나와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,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최종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모델로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설정</a:t>
              </a:r>
              <a:endParaRPr lang="en-US" sz="32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71550" y="8631600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9" y="0"/>
                </a:lnTo>
                <a:lnTo>
                  <a:pt x="378639" y="674634"/>
                </a:lnTo>
                <a:lnTo>
                  <a:pt x="0" y="674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642621" y="6792291"/>
            <a:ext cx="1002758" cy="998998"/>
          </a:xfrm>
          <a:custGeom>
            <a:avLst/>
            <a:gdLst/>
            <a:ahLst/>
            <a:cxnLst/>
            <a:rect l="l" t="t" r="r" b="b"/>
            <a:pathLst>
              <a:path w="1002758" h="998998">
                <a:moveTo>
                  <a:pt x="0" y="0"/>
                </a:moveTo>
                <a:lnTo>
                  <a:pt x="1002758" y="0"/>
                </a:lnTo>
                <a:lnTo>
                  <a:pt x="1002758" y="998998"/>
                </a:lnTo>
                <a:lnTo>
                  <a:pt x="0" y="9989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3.2.1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머신러닝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모델링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2523443"/>
            <a:ext cx="10407373" cy="105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Random Forest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보다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좀 더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극단적으로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random하게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만든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- 3배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연산이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빠르고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bias와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variance를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낮출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있음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7465" y="1665520"/>
            <a:ext cx="4367212" cy="50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 b="1" i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[What is </a:t>
            </a:r>
            <a:r>
              <a:rPr lang="en-US" sz="2800" b="1" i="1" dirty="0" err="1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ExtraTrees</a:t>
            </a:r>
            <a:r>
              <a:rPr lang="en-US" sz="2800" b="1" i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208721"/>
            <a:ext cx="15307747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Random Forest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모델처럼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최적의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분할을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계산하지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않고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무작위로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분할하기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때문에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속도가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빠름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overfitting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문제를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회피하여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정확도를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향상시킴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371294"/>
            <a:ext cx="4877753" cy="50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 b="1" i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en-US" sz="2800" b="1" i="1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Why</a:t>
            </a:r>
            <a:r>
              <a:rPr lang="en-US" sz="2800" b="1" i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ExtraTree Model?]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645379" y="6602581"/>
            <a:ext cx="7651127" cy="1040402"/>
            <a:chOff x="0" y="-123825"/>
            <a:chExt cx="10201503" cy="1387202"/>
          </a:xfrm>
        </p:grpSpPr>
        <p:sp>
          <p:nvSpPr>
            <p:cNvPr id="15" name="TextBox 15"/>
            <p:cNvSpPr txBox="1"/>
            <p:nvPr/>
          </p:nvSpPr>
          <p:spPr>
            <a:xfrm>
              <a:off x="918825" y="87841"/>
              <a:ext cx="8350568" cy="1175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5B5B5B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튜닝 여부, 오버샘플링 여부 등 경우의 수를 고려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5B5B5B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여러 개의 Extra Tree 모델의 성능을 비교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23825"/>
              <a:ext cx="932109" cy="1354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5400" dirty="0">
                  <a:solidFill>
                    <a:srgbClr val="CECECE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(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269394" y="-123825"/>
              <a:ext cx="932109" cy="1354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5400">
                  <a:solidFill>
                    <a:srgbClr val="CECECE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)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48428" y="4601299"/>
            <a:ext cx="11179353" cy="0"/>
          </a:xfrm>
          <a:prstGeom prst="line">
            <a:avLst/>
          </a:prstGeom>
          <a:ln w="790575" cap="flat">
            <a:solidFill>
              <a:srgbClr val="00848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2927781" y="4601299"/>
            <a:ext cx="3536920" cy="0"/>
          </a:xfrm>
          <a:prstGeom prst="line">
            <a:avLst/>
          </a:prstGeom>
          <a:ln w="790575" cap="flat">
            <a:solidFill>
              <a:srgbClr val="69C1C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1748428" y="5306832"/>
            <a:ext cx="4212414" cy="22786"/>
          </a:xfrm>
          <a:prstGeom prst="line">
            <a:avLst/>
          </a:prstGeom>
          <a:ln w="76200" cap="flat">
            <a:solidFill>
              <a:srgbClr val="D1E0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7706179" y="5306832"/>
            <a:ext cx="5221603" cy="11394"/>
          </a:xfrm>
          <a:prstGeom prst="line">
            <a:avLst/>
          </a:prstGeom>
          <a:ln w="76200" cap="flat">
            <a:solidFill>
              <a:srgbClr val="D1E0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5682453" y="5356325"/>
            <a:ext cx="782249" cy="1252"/>
          </a:xfrm>
          <a:prstGeom prst="line">
            <a:avLst/>
          </a:prstGeom>
          <a:ln w="76200" cap="flat">
            <a:solidFill>
              <a:srgbClr val="D1E0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8874065" y="5632551"/>
            <a:ext cx="489153" cy="489153"/>
          </a:xfrm>
          <a:custGeom>
            <a:avLst/>
            <a:gdLst/>
            <a:ahLst/>
            <a:cxnLst/>
            <a:rect l="l" t="t" r="r" b="b"/>
            <a:pathLst>
              <a:path w="489153" h="489153">
                <a:moveTo>
                  <a:pt x="0" y="0"/>
                </a:moveTo>
                <a:lnTo>
                  <a:pt x="489154" y="0"/>
                </a:lnTo>
                <a:lnTo>
                  <a:pt x="489154" y="489153"/>
                </a:lnTo>
                <a:lnTo>
                  <a:pt x="0" y="4891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1039" y="527319"/>
            <a:ext cx="8864605" cy="619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3.2.1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머신러닝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모델링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48222" y="1567903"/>
            <a:ext cx="2595178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000" b="1" i="1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[Data Split]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9440" y="2334348"/>
            <a:ext cx="13297009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전처리를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완료한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train.csv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분할하여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훈련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및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성능평가에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사용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48392" y="3392193"/>
            <a:ext cx="5054359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000" b="1" i="1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[Train validation split]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45565" y="4973457"/>
            <a:ext cx="812959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train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38131" y="5046777"/>
            <a:ext cx="1738312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validation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78202" y="4285934"/>
            <a:ext cx="84153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80%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20989" y="4315549"/>
            <a:ext cx="829747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20%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61634" y="6279814"/>
            <a:ext cx="3564731" cy="55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5 fold 교차검증 수행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3229606" y="8564371"/>
            <a:ext cx="11288919" cy="1245516"/>
            <a:chOff x="0" y="0"/>
            <a:chExt cx="2973213" cy="32803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973213" cy="328037"/>
            </a:xfrm>
            <a:custGeom>
              <a:avLst/>
              <a:gdLst/>
              <a:ahLst/>
              <a:cxnLst/>
              <a:rect l="l" t="t" r="r" b="b"/>
              <a:pathLst>
                <a:path w="2973213" h="328037">
                  <a:moveTo>
                    <a:pt x="34976" y="0"/>
                  </a:moveTo>
                  <a:lnTo>
                    <a:pt x="2938238" y="0"/>
                  </a:lnTo>
                  <a:cubicBezTo>
                    <a:pt x="2947514" y="0"/>
                    <a:pt x="2956410" y="3685"/>
                    <a:pt x="2962969" y="10244"/>
                  </a:cubicBezTo>
                  <a:cubicBezTo>
                    <a:pt x="2969528" y="16803"/>
                    <a:pt x="2973213" y="25700"/>
                    <a:pt x="2973213" y="34976"/>
                  </a:cubicBezTo>
                  <a:lnTo>
                    <a:pt x="2973213" y="293061"/>
                  </a:lnTo>
                  <a:cubicBezTo>
                    <a:pt x="2973213" y="302338"/>
                    <a:pt x="2969528" y="311234"/>
                    <a:pt x="2962969" y="317793"/>
                  </a:cubicBezTo>
                  <a:cubicBezTo>
                    <a:pt x="2956410" y="324352"/>
                    <a:pt x="2947514" y="328037"/>
                    <a:pt x="2938238" y="328037"/>
                  </a:cubicBezTo>
                  <a:lnTo>
                    <a:pt x="34976" y="328037"/>
                  </a:lnTo>
                  <a:cubicBezTo>
                    <a:pt x="25700" y="328037"/>
                    <a:pt x="16803" y="324352"/>
                    <a:pt x="10244" y="317793"/>
                  </a:cubicBezTo>
                  <a:cubicBezTo>
                    <a:pt x="3685" y="311234"/>
                    <a:pt x="0" y="302338"/>
                    <a:pt x="0" y="293061"/>
                  </a:cubicBezTo>
                  <a:lnTo>
                    <a:pt x="0" y="34976"/>
                  </a:lnTo>
                  <a:cubicBezTo>
                    <a:pt x="0" y="25700"/>
                    <a:pt x="3685" y="16803"/>
                    <a:pt x="10244" y="10244"/>
                  </a:cubicBezTo>
                  <a:cubicBezTo>
                    <a:pt x="16803" y="3685"/>
                    <a:pt x="25700" y="0"/>
                    <a:pt x="3497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2026" y="75178"/>
              <a:ext cx="2921187" cy="1885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분류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성능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평가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결과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,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정확도는</a:t>
              </a:r>
              <a:r>
                <a:rPr lang="en-US" sz="32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0.8154(약 0.82)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8617262" y="7286969"/>
            <a:ext cx="1002758" cy="998998"/>
          </a:xfrm>
          <a:custGeom>
            <a:avLst/>
            <a:gdLst/>
            <a:ahLst/>
            <a:cxnLst/>
            <a:rect l="l" t="t" r="r" b="b"/>
            <a:pathLst>
              <a:path w="1002758" h="998998">
                <a:moveTo>
                  <a:pt x="0" y="0"/>
                </a:moveTo>
                <a:lnTo>
                  <a:pt x="1002758" y="0"/>
                </a:lnTo>
                <a:lnTo>
                  <a:pt x="1002758" y="998998"/>
                </a:lnTo>
                <a:lnTo>
                  <a:pt x="0" y="9989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4171755" y="8849811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9" y="0"/>
                </a:lnTo>
                <a:lnTo>
                  <a:pt x="378639" y="674635"/>
                </a:lnTo>
                <a:lnTo>
                  <a:pt x="0" y="674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4" name="AutoShape 24"/>
          <p:cNvSpPr/>
          <p:nvPr/>
        </p:nvSpPr>
        <p:spPr>
          <a:xfrm>
            <a:off x="12946975" y="5328365"/>
            <a:ext cx="782249" cy="1252"/>
          </a:xfrm>
          <a:prstGeom prst="line">
            <a:avLst/>
          </a:prstGeom>
          <a:ln w="76200" cap="flat">
            <a:solidFill>
              <a:srgbClr val="D1E0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8266398" y="1146444"/>
            <a:ext cx="9557149" cy="5421988"/>
          </a:xfrm>
          <a:custGeom>
            <a:avLst/>
            <a:gdLst/>
            <a:ahLst/>
            <a:cxnLst/>
            <a:rect l="l" t="t" r="r" b="b"/>
            <a:pathLst>
              <a:path w="9557149" h="5421988">
                <a:moveTo>
                  <a:pt x="0" y="0"/>
                </a:moveTo>
                <a:lnTo>
                  <a:pt x="9557149" y="0"/>
                </a:lnTo>
                <a:lnTo>
                  <a:pt x="9557149" y="5421988"/>
                </a:lnTo>
                <a:lnTo>
                  <a:pt x="0" y="54219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99" r="-169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7406689"/>
            <a:ext cx="16497298" cy="2469688"/>
            <a:chOff x="0" y="0"/>
            <a:chExt cx="3112304" cy="4659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61990" cy="465920"/>
            </a:xfrm>
            <a:custGeom>
              <a:avLst/>
              <a:gdLst/>
              <a:ahLst/>
              <a:cxnLst/>
              <a:rect l="l" t="t" r="r" b="b"/>
              <a:pathLst>
                <a:path w="3061990" h="465920">
                  <a:moveTo>
                    <a:pt x="24327" y="0"/>
                  </a:moveTo>
                  <a:lnTo>
                    <a:pt x="3037664" y="0"/>
                  </a:lnTo>
                  <a:cubicBezTo>
                    <a:pt x="3044116" y="0"/>
                    <a:pt x="3050303" y="2563"/>
                    <a:pt x="3054865" y="7125"/>
                  </a:cubicBezTo>
                  <a:cubicBezTo>
                    <a:pt x="3059427" y="11687"/>
                    <a:pt x="3061990" y="17875"/>
                    <a:pt x="3061990" y="24327"/>
                  </a:cubicBezTo>
                  <a:lnTo>
                    <a:pt x="3061990" y="441593"/>
                  </a:lnTo>
                  <a:cubicBezTo>
                    <a:pt x="3061990" y="455028"/>
                    <a:pt x="3051099" y="465920"/>
                    <a:pt x="3037664" y="465920"/>
                  </a:cubicBezTo>
                  <a:lnTo>
                    <a:pt x="24327" y="465920"/>
                  </a:lnTo>
                  <a:cubicBezTo>
                    <a:pt x="10891" y="465920"/>
                    <a:pt x="0" y="455028"/>
                    <a:pt x="0" y="44159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172"/>
              <a:ext cx="3112304" cy="431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Feature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Importance를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확인한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결과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,</a:t>
              </a:r>
            </a:p>
            <a:p>
              <a:pPr algn="ctr">
                <a:lnSpc>
                  <a:spcPts val="4479"/>
                </a:lnSpc>
              </a:pPr>
              <a:r>
                <a:rPr lang="en-US" sz="30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credit mix, outstanding debt, interest rate </a:t>
              </a:r>
              <a:r>
                <a:rPr lang="en-US" sz="30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요소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가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높게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다루어지는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것을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볼 수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있음</a:t>
              </a:r>
              <a:endPara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  <a:p>
              <a:pPr algn="ctr">
                <a:lnSpc>
                  <a:spcPts val="4479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일반적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상식과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달리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age, occupation 등 </a:t>
              </a:r>
            </a:p>
            <a:p>
              <a:pPr algn="ctr">
                <a:lnSpc>
                  <a:spcPts val="4479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개인의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현재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경제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지표를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나타내는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변수들의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중요도는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크게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두드러지는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특성을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보이지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않음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5361373" y="7492414"/>
            <a:ext cx="328988" cy="586170"/>
          </a:xfrm>
          <a:custGeom>
            <a:avLst/>
            <a:gdLst/>
            <a:ahLst/>
            <a:cxnLst/>
            <a:rect l="l" t="t" r="r" b="b"/>
            <a:pathLst>
              <a:path w="328988" h="586170">
                <a:moveTo>
                  <a:pt x="0" y="0"/>
                </a:moveTo>
                <a:lnTo>
                  <a:pt x="328988" y="0"/>
                </a:lnTo>
                <a:lnTo>
                  <a:pt x="328988" y="586170"/>
                </a:lnTo>
                <a:lnTo>
                  <a:pt x="0" y="5861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441037" y="1374490"/>
            <a:ext cx="8218715" cy="5389473"/>
          </a:xfrm>
          <a:custGeom>
            <a:avLst/>
            <a:gdLst/>
            <a:ahLst/>
            <a:cxnLst/>
            <a:rect l="l" t="t" r="r" b="b"/>
            <a:pathLst>
              <a:path w="8218715" h="5389473">
                <a:moveTo>
                  <a:pt x="0" y="0"/>
                </a:moveTo>
                <a:lnTo>
                  <a:pt x="8218714" y="0"/>
                </a:lnTo>
                <a:lnTo>
                  <a:pt x="8218714" y="5389474"/>
                </a:lnTo>
                <a:lnTo>
                  <a:pt x="0" y="53894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3.2.2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시각화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46614" y="4079106"/>
            <a:ext cx="9794771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4.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프로젝트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수행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결과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7200"/>
              </a:lnSpc>
            </a:pPr>
            <a:r>
              <a:rPr lang="en-US" sz="6000" dirty="0" err="1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추가</a:t>
            </a:r>
            <a:r>
              <a:rPr lang="en-US" sz="6000" dirty="0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6000" dirty="0" err="1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데이터</a:t>
            </a:r>
            <a:r>
              <a:rPr lang="en-US" sz="6000" dirty="0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6000" dirty="0" err="1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인사이트</a:t>
            </a:r>
            <a:r>
              <a:rPr lang="en-US" sz="6000" dirty="0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6000" dirty="0" err="1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도출</a:t>
            </a:r>
            <a:endParaRPr lang="en-US" sz="6000" dirty="0">
              <a:solidFill>
                <a:srgbClr val="5B5B5B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000" y="2825463"/>
            <a:ext cx="9510251" cy="6174369"/>
          </a:xfrm>
          <a:custGeom>
            <a:avLst/>
            <a:gdLst/>
            <a:ahLst/>
            <a:cxnLst/>
            <a:rect l="l" t="t" r="r" b="b"/>
            <a:pathLst>
              <a:path w="9510251" h="6174369">
                <a:moveTo>
                  <a:pt x="0" y="0"/>
                </a:moveTo>
                <a:lnTo>
                  <a:pt x="9510251" y="0"/>
                </a:lnTo>
                <a:lnTo>
                  <a:pt x="9510251" y="6174369"/>
                </a:lnTo>
                <a:lnTo>
                  <a:pt x="0" y="6174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159309" y="3952753"/>
            <a:ext cx="4431184" cy="65699"/>
            <a:chOff x="0" y="0"/>
            <a:chExt cx="4544701" cy="673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44695" cy="67382"/>
            </a:xfrm>
            <a:custGeom>
              <a:avLst/>
              <a:gdLst/>
              <a:ahLst/>
              <a:cxnLst/>
              <a:rect l="l" t="t" r="r" b="b"/>
              <a:pathLst>
                <a:path w="4544695" h="67382">
                  <a:moveTo>
                    <a:pt x="12700" y="0"/>
                  </a:moveTo>
                  <a:lnTo>
                    <a:pt x="4531995" y="0"/>
                  </a:lnTo>
                  <a:cubicBezTo>
                    <a:pt x="4538980" y="0"/>
                    <a:pt x="4544695" y="15161"/>
                    <a:pt x="4544695" y="33691"/>
                  </a:cubicBezTo>
                  <a:cubicBezTo>
                    <a:pt x="4544695" y="52221"/>
                    <a:pt x="4538980" y="67382"/>
                    <a:pt x="4531995" y="67382"/>
                  </a:cubicBezTo>
                  <a:lnTo>
                    <a:pt x="12700" y="67382"/>
                  </a:lnTo>
                  <a:cubicBezTo>
                    <a:pt x="5715" y="67382"/>
                    <a:pt x="0" y="52221"/>
                    <a:pt x="0" y="33691"/>
                  </a:cubicBezTo>
                  <a:cubicBezTo>
                    <a:pt x="0" y="15161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425447">
            <a:off x="4068773" y="2211048"/>
            <a:ext cx="2556780" cy="497410"/>
          </a:xfrm>
          <a:custGeom>
            <a:avLst/>
            <a:gdLst/>
            <a:ahLst/>
            <a:cxnLst/>
            <a:rect l="l" t="t" r="r" b="b"/>
            <a:pathLst>
              <a:path w="2556780" h="497410">
                <a:moveTo>
                  <a:pt x="0" y="0"/>
                </a:moveTo>
                <a:lnTo>
                  <a:pt x="2556780" y="0"/>
                </a:lnTo>
                <a:lnTo>
                  <a:pt x="2556780" y="497410"/>
                </a:lnTo>
                <a:lnTo>
                  <a:pt x="0" y="497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9972317" y="3952753"/>
            <a:ext cx="8137440" cy="6156614"/>
          </a:xfrm>
          <a:custGeom>
            <a:avLst/>
            <a:gdLst/>
            <a:ahLst/>
            <a:cxnLst/>
            <a:rect l="l" t="t" r="r" b="b"/>
            <a:pathLst>
              <a:path w="8137440" h="6156614">
                <a:moveTo>
                  <a:pt x="0" y="0"/>
                </a:moveTo>
                <a:lnTo>
                  <a:pt x="8137440" y="0"/>
                </a:lnTo>
                <a:lnTo>
                  <a:pt x="8137440" y="6156614"/>
                </a:lnTo>
                <a:lnTo>
                  <a:pt x="0" y="6156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988" r="-214" b="-222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59309" y="3241553"/>
            <a:ext cx="4440709" cy="55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그레이 영역이란?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9309" y="4389927"/>
            <a:ext cx="9112942" cy="3733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어느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영역에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속하는지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불분명한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중간지대</a:t>
            </a:r>
            <a:endParaRPr lang="en-US" sz="3000" dirty="0">
              <a:solidFill>
                <a:srgbClr val="FFFFFF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-&gt;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신용등급이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Good or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Poor가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아닌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애매한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Standard </a:t>
            </a:r>
            <a:r>
              <a:rPr lang="en-US" sz="3000" dirty="0" err="1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등급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의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고객들을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의미</a:t>
            </a:r>
            <a:endParaRPr lang="en-US" sz="3000" dirty="0">
              <a:solidFill>
                <a:srgbClr val="FFFFFF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-&gt;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이들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중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승인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가능성이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높은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잠재고객을</a:t>
            </a:r>
            <a:r>
              <a:rPr lang="en-US" sz="3000" dirty="0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발굴</a:t>
            </a:r>
            <a:r>
              <a:rPr lang="en-US" sz="3000" dirty="0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</a:t>
            </a:r>
            <a:r>
              <a:rPr lang="en-US" sz="3000" dirty="0" err="1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분류</a:t>
            </a:r>
            <a:r>
              <a:rPr lang="en-US" sz="3000" dirty="0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하는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군집화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생성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(Model2)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1040" y="1693973"/>
            <a:ext cx="11890873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500" b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"그레이 영역 고객의 대출 승인을 위한 잠재 기준 제안"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4217138" y="3302631"/>
            <a:ext cx="536523" cy="682972"/>
          </a:xfrm>
          <a:custGeom>
            <a:avLst/>
            <a:gdLst/>
            <a:ahLst/>
            <a:cxnLst/>
            <a:rect l="l" t="t" r="r" b="b"/>
            <a:pathLst>
              <a:path w="536523" h="682972">
                <a:moveTo>
                  <a:pt x="0" y="0"/>
                </a:moveTo>
                <a:lnTo>
                  <a:pt x="536523" y="0"/>
                </a:lnTo>
                <a:lnTo>
                  <a:pt x="536523" y="682972"/>
                </a:lnTo>
                <a:lnTo>
                  <a:pt x="0" y="6829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b="1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3459001" y="2217638"/>
            <a:ext cx="2052798" cy="1253085"/>
          </a:xfrm>
          <a:custGeom>
            <a:avLst/>
            <a:gdLst/>
            <a:ahLst/>
            <a:cxnLst/>
            <a:rect l="l" t="t" r="r" b="b"/>
            <a:pathLst>
              <a:path w="2052798" h="1253085">
                <a:moveTo>
                  <a:pt x="0" y="0"/>
                </a:moveTo>
                <a:lnTo>
                  <a:pt x="2052798" y="0"/>
                </a:lnTo>
                <a:lnTo>
                  <a:pt x="2052798" y="1253085"/>
                </a:lnTo>
                <a:lnTo>
                  <a:pt x="0" y="12530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b="1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575234" y="2705100"/>
            <a:ext cx="1893366" cy="666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64"/>
              </a:lnSpc>
            </a:pPr>
            <a:r>
              <a:rPr lang="en-US" sz="3831" b="1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53.17%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18433" y="2288758"/>
            <a:ext cx="1733934" cy="38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Standard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모델을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활용한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추가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99755" y="2398098"/>
            <a:ext cx="890133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9"/>
                </a:lnTo>
                <a:lnTo>
                  <a:pt x="0" y="1029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2268546" y="-2718665"/>
            <a:ext cx="4843759" cy="4843759"/>
          </a:xfrm>
          <a:custGeom>
            <a:avLst/>
            <a:gdLst/>
            <a:ahLst/>
            <a:cxnLst/>
            <a:rect l="l" t="t" r="r" b="b"/>
            <a:pathLst>
              <a:path w="4843759" h="4843759">
                <a:moveTo>
                  <a:pt x="0" y="0"/>
                </a:moveTo>
                <a:lnTo>
                  <a:pt x="4843759" y="0"/>
                </a:lnTo>
                <a:lnTo>
                  <a:pt x="4843759" y="4843758"/>
                </a:lnTo>
                <a:lnTo>
                  <a:pt x="0" y="48437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6194467" y="-1583530"/>
            <a:ext cx="2573487" cy="2573487"/>
          </a:xfrm>
          <a:custGeom>
            <a:avLst/>
            <a:gdLst/>
            <a:ahLst/>
            <a:cxnLst/>
            <a:rect l="l" t="t" r="r" b="b"/>
            <a:pathLst>
              <a:path w="2573487" h="2573487">
                <a:moveTo>
                  <a:pt x="0" y="0"/>
                </a:moveTo>
                <a:lnTo>
                  <a:pt x="2573487" y="0"/>
                </a:lnTo>
                <a:lnTo>
                  <a:pt x="2573487" y="2573487"/>
                </a:lnTo>
                <a:lnTo>
                  <a:pt x="0" y="25734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964331" y="1496447"/>
            <a:ext cx="8179669" cy="2484674"/>
            <a:chOff x="0" y="0"/>
            <a:chExt cx="10906225" cy="33128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06225" cy="1547722"/>
            </a:xfrm>
            <a:custGeom>
              <a:avLst/>
              <a:gdLst/>
              <a:ahLst/>
              <a:cxnLst/>
              <a:rect l="l" t="t" r="r" b="b"/>
              <a:pathLst>
                <a:path w="10906225" h="1547722">
                  <a:moveTo>
                    <a:pt x="0" y="0"/>
                  </a:moveTo>
                  <a:lnTo>
                    <a:pt x="10906225" y="0"/>
                  </a:lnTo>
                  <a:lnTo>
                    <a:pt x="10906225" y="1547722"/>
                  </a:lnTo>
                  <a:lnTo>
                    <a:pt x="0" y="154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842" r="-1778" b="-609894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1524656"/>
              <a:ext cx="10895057" cy="1788243"/>
            </a:xfrm>
            <a:custGeom>
              <a:avLst/>
              <a:gdLst/>
              <a:ahLst/>
              <a:cxnLst/>
              <a:rect l="l" t="t" r="r" b="b"/>
              <a:pathLst>
                <a:path w="10895057" h="1788243">
                  <a:moveTo>
                    <a:pt x="0" y="0"/>
                  </a:moveTo>
                  <a:lnTo>
                    <a:pt x="10895057" y="0"/>
                  </a:lnTo>
                  <a:lnTo>
                    <a:pt x="10895057" y="1788243"/>
                  </a:lnTo>
                  <a:lnTo>
                    <a:pt x="0" y="1788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544" t="-492547" r="-1780" b="-1948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701040" y="4104946"/>
            <a:ext cx="8110817" cy="5960634"/>
          </a:xfrm>
          <a:custGeom>
            <a:avLst/>
            <a:gdLst/>
            <a:ahLst/>
            <a:cxnLst/>
            <a:rect l="l" t="t" r="r" b="b"/>
            <a:pathLst>
              <a:path w="8110817" h="5960634">
                <a:moveTo>
                  <a:pt x="0" y="0"/>
                </a:moveTo>
                <a:lnTo>
                  <a:pt x="8110817" y="0"/>
                </a:lnTo>
                <a:lnTo>
                  <a:pt x="8110817" y="5960635"/>
                </a:lnTo>
                <a:lnTo>
                  <a:pt x="0" y="5960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282918">
            <a:off x="1372539" y="7774882"/>
            <a:ext cx="6981044" cy="1587006"/>
          </a:xfrm>
          <a:custGeom>
            <a:avLst/>
            <a:gdLst/>
            <a:ahLst/>
            <a:cxnLst/>
            <a:rect l="l" t="t" r="r" b="b"/>
            <a:pathLst>
              <a:path w="6981044" h="1587006">
                <a:moveTo>
                  <a:pt x="0" y="0"/>
                </a:moveTo>
                <a:lnTo>
                  <a:pt x="6981044" y="0"/>
                </a:lnTo>
                <a:lnTo>
                  <a:pt x="6981044" y="1587006"/>
                </a:lnTo>
                <a:lnTo>
                  <a:pt x="0" y="15870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423898" y="5469381"/>
            <a:ext cx="7165285" cy="1615883"/>
          </a:xfrm>
          <a:custGeom>
            <a:avLst/>
            <a:gdLst/>
            <a:ahLst/>
            <a:cxnLst/>
            <a:rect l="l" t="t" r="r" b="b"/>
            <a:pathLst>
              <a:path w="7165285" h="1615883">
                <a:moveTo>
                  <a:pt x="0" y="0"/>
                </a:moveTo>
                <a:lnTo>
                  <a:pt x="7165285" y="0"/>
                </a:lnTo>
                <a:lnTo>
                  <a:pt x="7165285" y="1615883"/>
                </a:lnTo>
                <a:lnTo>
                  <a:pt x="0" y="16158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999755" y="4283461"/>
            <a:ext cx="890133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8"/>
                </a:lnTo>
                <a:lnTo>
                  <a:pt x="0" y="10293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9999755" y="6170079"/>
            <a:ext cx="890133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9"/>
                </a:lnTo>
                <a:lnTo>
                  <a:pt x="0" y="102936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999755" y="8131723"/>
            <a:ext cx="890133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8"/>
                </a:lnTo>
                <a:lnTo>
                  <a:pt x="0" y="10293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7282324" y="530974"/>
            <a:ext cx="3059066" cy="611813"/>
          </a:xfrm>
          <a:custGeom>
            <a:avLst/>
            <a:gdLst/>
            <a:ahLst/>
            <a:cxnLst/>
            <a:rect l="l" t="t" r="r" b="b"/>
            <a:pathLst>
              <a:path w="3059066" h="611813">
                <a:moveTo>
                  <a:pt x="0" y="0"/>
                </a:moveTo>
                <a:lnTo>
                  <a:pt x="3059065" y="0"/>
                </a:lnTo>
                <a:lnTo>
                  <a:pt x="3059065" y="611813"/>
                </a:lnTo>
                <a:lnTo>
                  <a:pt x="0" y="61181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1296246" y="2331423"/>
            <a:ext cx="669310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대출규모의 감소로 최근 시중은행의 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주요 수익원인 예대마진율의 연속 감소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96246" y="4255554"/>
            <a:ext cx="669310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인터넷 뱅킹의 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공격적인 그레이존 고객 확보 전략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96246" y="6179685"/>
            <a:ext cx="669310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정확한 등급 산정으로 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채무불이행 리스크 최소화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96246" y="8103816"/>
            <a:ext cx="669310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 이외의 잠재 기준을 제시하여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그레이존 고객확보 및 수익 확대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1040" y="527319"/>
            <a:ext cx="10595206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모델을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활용한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추가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-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기획의도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4.2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중신용자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클러스터링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65384" y="5405686"/>
            <a:ext cx="13876158" cy="1596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(M1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에서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중신용자로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분류된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고객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k-means clustering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하여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중신용자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중에서도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좋은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“중-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고신용자”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와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중신용자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중에서도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안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좋은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“중-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저신용자”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(M2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73953" y="4564292"/>
            <a:ext cx="10706943" cy="5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000" b="1" i="1" dirty="0">
                <a:solidFill>
                  <a:srgbClr val="000000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[</a:t>
            </a:r>
            <a:r>
              <a:rPr lang="en-US" sz="3000" b="1" i="1" dirty="0" err="1">
                <a:solidFill>
                  <a:srgbClr val="000000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중신용자를</a:t>
            </a:r>
            <a:r>
              <a:rPr lang="en-US" sz="3000" b="1" i="1" dirty="0">
                <a:solidFill>
                  <a:srgbClr val="000000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</a:t>
            </a:r>
            <a:r>
              <a:rPr lang="en-US" sz="3000" b="1" i="1" dirty="0">
                <a:solidFill>
                  <a:srgbClr val="008485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k-means clustering</a:t>
            </a:r>
            <a:r>
              <a:rPr lang="en-US" sz="3000" b="1" i="1" dirty="0">
                <a:solidFill>
                  <a:srgbClr val="000000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</a:t>
            </a:r>
            <a:r>
              <a:rPr lang="en-US" sz="3000" b="1" i="1" dirty="0" err="1">
                <a:solidFill>
                  <a:srgbClr val="000000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으로</a:t>
            </a:r>
            <a:r>
              <a:rPr lang="en-US" sz="3000" b="1" i="1" dirty="0">
                <a:solidFill>
                  <a:srgbClr val="000000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</a:t>
            </a:r>
            <a:r>
              <a:rPr lang="en-US" sz="3000" b="1" i="1" dirty="0" err="1">
                <a:solidFill>
                  <a:srgbClr val="000000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다시</a:t>
            </a:r>
            <a:r>
              <a:rPr lang="en-US" sz="3000" b="1" i="1" dirty="0">
                <a:solidFill>
                  <a:srgbClr val="000000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</a:t>
            </a:r>
            <a:r>
              <a:rPr lang="en-US" sz="3000" b="1" i="1" dirty="0" err="1">
                <a:solidFill>
                  <a:srgbClr val="000000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이진분류</a:t>
            </a:r>
            <a:r>
              <a:rPr lang="en-US" sz="3000" b="1" i="1" dirty="0">
                <a:solidFill>
                  <a:srgbClr val="000000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]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6651" y="8241823"/>
            <a:ext cx="12136442" cy="1596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입력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계산이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복잡하지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않아서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대용량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데이터에도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적용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가능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사전에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특정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역할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정의가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필요하지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않아서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적용이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쉬움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수렴성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보장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44542" y="7451650"/>
            <a:ext cx="6086370" cy="514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000" b="1" i="1" dirty="0">
                <a:solidFill>
                  <a:srgbClr val="000000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[</a:t>
            </a:r>
            <a:r>
              <a:rPr lang="en-US" sz="3000" b="1" i="1" dirty="0">
                <a:solidFill>
                  <a:srgbClr val="008485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why</a:t>
            </a:r>
            <a:r>
              <a:rPr lang="en-US" sz="3000" b="1" i="1" dirty="0">
                <a:solidFill>
                  <a:srgbClr val="000000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k-means clustering?]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547B0C-0D16-0961-E6D1-CF11AA3236AE}"/>
              </a:ext>
            </a:extLst>
          </p:cNvPr>
          <p:cNvGrpSpPr/>
          <p:nvPr/>
        </p:nvGrpSpPr>
        <p:grpSpPr>
          <a:xfrm>
            <a:off x="2622597" y="1468388"/>
            <a:ext cx="10577688" cy="2756430"/>
            <a:chOff x="2819400" y="1449730"/>
            <a:chExt cx="10577688" cy="279009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42F5858-9935-14C5-FA9E-2431E502FE3A}"/>
                </a:ext>
              </a:extLst>
            </p:cNvPr>
            <p:cNvSpPr/>
            <p:nvPr/>
          </p:nvSpPr>
          <p:spPr>
            <a:xfrm>
              <a:off x="2819400" y="2204775"/>
              <a:ext cx="1531758" cy="1371600"/>
            </a:xfrm>
            <a:prstGeom prst="ellipse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rgbClr val="269697"/>
                  </a:solidFill>
                </a:rPr>
                <a:t>Data</a:t>
              </a:r>
              <a:endParaRPr lang="ko-KR" altLang="en-US" sz="3200" dirty="0">
                <a:solidFill>
                  <a:srgbClr val="269697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F709A7F-B483-ED76-BB10-E35F23205D1A}"/>
                </a:ext>
              </a:extLst>
            </p:cNvPr>
            <p:cNvSpPr/>
            <p:nvPr/>
          </p:nvSpPr>
          <p:spPr>
            <a:xfrm>
              <a:off x="6934200" y="1449730"/>
              <a:ext cx="1600200" cy="619125"/>
            </a:xfrm>
            <a:prstGeom prst="rect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Good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561FEE-D783-1903-8BB0-5133B6BF0D14}"/>
                </a:ext>
              </a:extLst>
            </p:cNvPr>
            <p:cNvSpPr/>
            <p:nvPr/>
          </p:nvSpPr>
          <p:spPr>
            <a:xfrm>
              <a:off x="6934200" y="2587289"/>
              <a:ext cx="1600200" cy="619125"/>
            </a:xfrm>
            <a:prstGeom prst="rect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Standard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BE50AE-EC11-11D3-2852-87758E127619}"/>
                </a:ext>
              </a:extLst>
            </p:cNvPr>
            <p:cNvSpPr/>
            <p:nvPr/>
          </p:nvSpPr>
          <p:spPr>
            <a:xfrm>
              <a:off x="6934200" y="3620695"/>
              <a:ext cx="1600200" cy="619125"/>
            </a:xfrm>
            <a:prstGeom prst="rect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Poor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073ADE21-DA21-EC1D-7ADC-4668C385EB5E}"/>
                </a:ext>
              </a:extLst>
            </p:cNvPr>
            <p:cNvCxnSpPr>
              <a:cxnSpLocks/>
              <a:stCxn id="11" idx="6"/>
              <a:endCxn id="19" idx="1"/>
            </p:cNvCxnSpPr>
            <p:nvPr/>
          </p:nvCxnSpPr>
          <p:spPr>
            <a:xfrm flipV="1">
              <a:off x="4351158" y="1759293"/>
              <a:ext cx="2583042" cy="1131282"/>
            </a:xfrm>
            <a:prstGeom prst="bentConnector3">
              <a:avLst>
                <a:gd name="adj1" fmla="val 7489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3FEE17D5-632F-900A-D9E4-4F957B3A32D9}"/>
                </a:ext>
              </a:extLst>
            </p:cNvPr>
            <p:cNvCxnSpPr>
              <a:cxnSpLocks/>
              <a:stCxn id="11" idx="6"/>
              <a:endCxn id="20" idx="1"/>
            </p:cNvCxnSpPr>
            <p:nvPr/>
          </p:nvCxnSpPr>
          <p:spPr>
            <a:xfrm>
              <a:off x="4351158" y="2890575"/>
              <a:ext cx="2583042" cy="6277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05BC8123-F9BA-9028-E960-9236865ABDBA}"/>
                </a:ext>
              </a:extLst>
            </p:cNvPr>
            <p:cNvCxnSpPr>
              <a:cxnSpLocks/>
              <a:stCxn id="11" idx="6"/>
              <a:endCxn id="21" idx="1"/>
            </p:cNvCxnSpPr>
            <p:nvPr/>
          </p:nvCxnSpPr>
          <p:spPr>
            <a:xfrm>
              <a:off x="4351158" y="2890575"/>
              <a:ext cx="2583042" cy="1039683"/>
            </a:xfrm>
            <a:prstGeom prst="bentConnector3">
              <a:avLst>
                <a:gd name="adj1" fmla="val 7544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40D175B-A90C-2160-D7D8-E52D10ECEFBB}"/>
                </a:ext>
              </a:extLst>
            </p:cNvPr>
            <p:cNvSpPr/>
            <p:nvPr/>
          </p:nvSpPr>
          <p:spPr>
            <a:xfrm>
              <a:off x="11331641" y="2015371"/>
              <a:ext cx="2065447" cy="619125"/>
            </a:xfrm>
            <a:prstGeom prst="rect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Semi-Good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2721CC4-3C26-C5B9-CC02-9F76A0646A2C}"/>
                </a:ext>
              </a:extLst>
            </p:cNvPr>
            <p:cNvSpPr/>
            <p:nvPr/>
          </p:nvSpPr>
          <p:spPr>
            <a:xfrm>
              <a:off x="11326878" y="3046584"/>
              <a:ext cx="2065447" cy="619125"/>
            </a:xfrm>
            <a:prstGeom prst="rect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Semi-Poor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6FF91E3A-56DF-37EF-0193-DCFCA4792094}"/>
                </a:ext>
              </a:extLst>
            </p:cNvPr>
            <p:cNvCxnSpPr>
              <a:stCxn id="20" idx="3"/>
              <a:endCxn id="40" idx="1"/>
            </p:cNvCxnSpPr>
            <p:nvPr/>
          </p:nvCxnSpPr>
          <p:spPr>
            <a:xfrm flipV="1">
              <a:off x="8534400" y="2324934"/>
              <a:ext cx="2797241" cy="571918"/>
            </a:xfrm>
            <a:prstGeom prst="bentConnector3">
              <a:avLst>
                <a:gd name="adj1" fmla="val 7911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0F8C5349-D488-A9AD-AAB1-A2B20CDBAFC8}"/>
                </a:ext>
              </a:extLst>
            </p:cNvPr>
            <p:cNvCxnSpPr>
              <a:stCxn id="20" idx="3"/>
              <a:endCxn id="41" idx="1"/>
            </p:cNvCxnSpPr>
            <p:nvPr/>
          </p:nvCxnSpPr>
          <p:spPr>
            <a:xfrm>
              <a:off x="8534400" y="2896852"/>
              <a:ext cx="2792478" cy="459295"/>
            </a:xfrm>
            <a:prstGeom prst="bentConnector3">
              <a:avLst>
                <a:gd name="adj1" fmla="val 7916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2228F0-FE6C-A826-3F40-9FAD8E986281}"/>
                </a:ext>
              </a:extLst>
            </p:cNvPr>
            <p:cNvSpPr txBox="1"/>
            <p:nvPr/>
          </p:nvSpPr>
          <p:spPr>
            <a:xfrm>
              <a:off x="4636533" y="2240347"/>
              <a:ext cx="13949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highlight>
                    <a:srgbClr val="F6F2AC"/>
                  </a:highlight>
                </a:rPr>
                <a:t>Model 1</a:t>
              </a:r>
              <a:endParaRPr lang="ko-KR" altLang="en-US" sz="2800" dirty="0">
                <a:highlight>
                  <a:srgbClr val="F6F2AC"/>
                </a:highlight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8E49DE2-AED3-BDEC-A6BF-E40FC3BDD6E6}"/>
                </a:ext>
              </a:extLst>
            </p:cNvPr>
            <p:cNvSpPr txBox="1"/>
            <p:nvPr/>
          </p:nvSpPr>
          <p:spPr>
            <a:xfrm>
              <a:off x="9029211" y="3099243"/>
              <a:ext cx="1394934" cy="529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highlight>
                    <a:srgbClr val="F6F2AC"/>
                  </a:highlight>
                </a:rPr>
                <a:t>Model 2</a:t>
              </a:r>
              <a:endParaRPr lang="ko-KR" altLang="en-US" sz="2800" dirty="0">
                <a:highlight>
                  <a:srgbClr val="F6F2AC"/>
                </a:highlight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5B675A7-9364-697F-5F6B-304E8149488E}"/>
                </a:ext>
              </a:extLst>
            </p:cNvPr>
            <p:cNvSpPr txBox="1"/>
            <p:nvPr/>
          </p:nvSpPr>
          <p:spPr>
            <a:xfrm>
              <a:off x="9001778" y="2218851"/>
              <a:ext cx="14478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K-means</a:t>
              </a:r>
              <a:endParaRPr lang="ko-KR" altLang="en-US" sz="2800" dirty="0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0B83B4C-B2D5-8D73-BB34-55F41E0C92BB}"/>
              </a:ext>
            </a:extLst>
          </p:cNvPr>
          <p:cNvCxnSpPr/>
          <p:nvPr/>
        </p:nvCxnSpPr>
        <p:spPr>
          <a:xfrm>
            <a:off x="13330934" y="2333033"/>
            <a:ext cx="5477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0E72589-ACEE-AD28-D4BD-8F6B64E48807}"/>
              </a:ext>
            </a:extLst>
          </p:cNvPr>
          <p:cNvSpPr txBox="1"/>
          <p:nvPr/>
        </p:nvSpPr>
        <p:spPr>
          <a:xfrm>
            <a:off x="13905424" y="2107939"/>
            <a:ext cx="1705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잠재고객 </a:t>
            </a:r>
            <a:r>
              <a:rPr lang="en-US" altLang="ko-KR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!</a:t>
            </a:r>
            <a:endParaRPr lang="ko-KR" altLang="en-US" sz="2800" b="1" dirty="0">
              <a:solidFill>
                <a:srgbClr val="E90061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01039" y="527319"/>
            <a:ext cx="12586645" cy="619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4.3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통계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762250" y="7275448"/>
            <a:ext cx="13296900" cy="1050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- 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검정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통계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시 </a:t>
            </a:r>
            <a:r>
              <a:rPr lang="en-US" altLang="ko-KR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해당</a:t>
            </a:r>
            <a:r>
              <a:rPr lang="en-US" altLang="ko-KR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altLang="ko-KR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변수들</a:t>
            </a:r>
            <a:r>
              <a:rPr lang="ko-KR" alt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을 제외하고</a:t>
            </a:r>
            <a:r>
              <a:rPr lang="en-US" altLang="ko-KR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귀무가설을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기각하므로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유의미하다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즉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중신용자를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중-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고신용자와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중-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저신용자로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분류하는데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유의미한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의미가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있다</a:t>
            </a:r>
            <a:endParaRPr lang="en-US" sz="2800" dirty="0">
              <a:solidFill>
                <a:srgbClr val="000000"/>
              </a:solidFill>
              <a:highlight>
                <a:srgbClr val="F6F2AC"/>
              </a:highlight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1000" y="1333500"/>
            <a:ext cx="2400300" cy="519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i="1" dirty="0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[t-test]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CA4E4E-BDA8-4FB1-D090-6F7B53515979}"/>
              </a:ext>
            </a:extLst>
          </p:cNvPr>
          <p:cNvSpPr txBox="1"/>
          <p:nvPr/>
        </p:nvSpPr>
        <p:spPr>
          <a:xfrm>
            <a:off x="3380611" y="6498909"/>
            <a:ext cx="12277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유의미하지 않은 변수 </a:t>
            </a:r>
            <a:r>
              <a:rPr lang="en-US" altLang="ko-KR" sz="28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altLang="ko-KR" sz="2800" b="1" i="0" dirty="0" err="1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Num_of_Delayed_Payment,Num_Credit_Inquiries</a:t>
            </a:r>
            <a:r>
              <a:rPr lang="en-US" altLang="ko-KR" sz="2800" b="1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endParaRPr lang="ko-KR" altLang="en-US" sz="2800" b="1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2955C7-55D2-9AB3-734F-EB405BF53B24}"/>
              </a:ext>
            </a:extLst>
          </p:cNvPr>
          <p:cNvGrpSpPr/>
          <p:nvPr/>
        </p:nvGrpSpPr>
        <p:grpSpPr>
          <a:xfrm>
            <a:off x="2762250" y="6452063"/>
            <a:ext cx="612125" cy="616912"/>
            <a:chOff x="1544962" y="5710604"/>
            <a:chExt cx="612125" cy="616912"/>
          </a:xfrm>
        </p:grpSpPr>
        <p:grpSp>
          <p:nvGrpSpPr>
            <p:cNvPr id="37" name="Group 2">
              <a:extLst>
                <a:ext uri="{FF2B5EF4-FFF2-40B4-BE49-F238E27FC236}">
                  <a16:creationId xmlns:a16="http://schemas.microsoft.com/office/drawing/2014/main" id="{FD79A2F4-C401-CEEC-EBDE-C5F4CF7D137B}"/>
                </a:ext>
              </a:extLst>
            </p:cNvPr>
            <p:cNvGrpSpPr/>
            <p:nvPr/>
          </p:nvGrpSpPr>
          <p:grpSpPr>
            <a:xfrm>
              <a:off x="1544962" y="5710604"/>
              <a:ext cx="612125" cy="616912"/>
              <a:chOff x="0" y="0"/>
              <a:chExt cx="6350000" cy="6350000"/>
            </a:xfrm>
          </p:grpSpPr>
          <p:sp>
            <p:nvSpPr>
              <p:cNvPr id="39" name="Freeform 3">
                <a:extLst>
                  <a:ext uri="{FF2B5EF4-FFF2-40B4-BE49-F238E27FC236}">
                    <a16:creationId xmlns:a16="http://schemas.microsoft.com/office/drawing/2014/main" id="{2244E992-EA8E-C7D8-9AB8-1EEE1CB660A5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</p:grpSp>
        <p:sp>
          <p:nvSpPr>
            <p:cNvPr id="38" name="Freeform 4">
              <a:extLst>
                <a:ext uri="{FF2B5EF4-FFF2-40B4-BE49-F238E27FC236}">
                  <a16:creationId xmlns:a16="http://schemas.microsoft.com/office/drawing/2014/main" id="{3CB7170E-85F2-7914-753D-79A771A8695D}"/>
                </a:ext>
              </a:extLst>
            </p:cNvPr>
            <p:cNvSpPr/>
            <p:nvPr/>
          </p:nvSpPr>
          <p:spPr>
            <a:xfrm>
              <a:off x="1720851" y="5829300"/>
              <a:ext cx="260349" cy="379521"/>
            </a:xfrm>
            <a:custGeom>
              <a:avLst/>
              <a:gdLst/>
              <a:ahLst/>
              <a:cxnLst/>
              <a:rect l="l" t="t" r="r" b="b"/>
              <a:pathLst>
                <a:path w="324896" h="469939">
                  <a:moveTo>
                    <a:pt x="0" y="0"/>
                  </a:moveTo>
                  <a:lnTo>
                    <a:pt x="324896" y="0"/>
                  </a:lnTo>
                  <a:lnTo>
                    <a:pt x="324896" y="469939"/>
                  </a:lnTo>
                  <a:lnTo>
                    <a:pt x="0" y="469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pic>
        <p:nvPicPr>
          <p:cNvPr id="2050" name="Picture 2" descr="이미지">
            <a:extLst>
              <a:ext uri="{FF2B5EF4-FFF2-40B4-BE49-F238E27FC236}">
                <a16:creationId xmlns:a16="http://schemas.microsoft.com/office/drawing/2014/main" id="{26B1B16C-9B31-8188-82E2-C05DE5B81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06" y="1974629"/>
            <a:ext cx="7947921" cy="424632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1C533DDB-A9E2-3ADB-7610-02EE58AE4F09}"/>
              </a:ext>
            </a:extLst>
          </p:cNvPr>
          <p:cNvSpPr/>
          <p:nvPr/>
        </p:nvSpPr>
        <p:spPr>
          <a:xfrm>
            <a:off x="5927541" y="4181515"/>
            <a:ext cx="7466174" cy="251239"/>
          </a:xfrm>
          <a:prstGeom prst="rect">
            <a:avLst/>
          </a:prstGeom>
          <a:solidFill>
            <a:srgbClr val="F6F2A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17DCC60-EE46-9F52-A9D5-D6577D5CA426}"/>
              </a:ext>
            </a:extLst>
          </p:cNvPr>
          <p:cNvSpPr/>
          <p:nvPr/>
        </p:nvSpPr>
        <p:spPr>
          <a:xfrm>
            <a:off x="5954727" y="4688255"/>
            <a:ext cx="7466174" cy="251239"/>
          </a:xfrm>
          <a:prstGeom prst="rect">
            <a:avLst/>
          </a:prstGeom>
          <a:solidFill>
            <a:srgbClr val="F6F2A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9974D3F-7CEB-9450-00B9-64BCB3264F7F}"/>
              </a:ext>
            </a:extLst>
          </p:cNvPr>
          <p:cNvSpPr/>
          <p:nvPr/>
        </p:nvSpPr>
        <p:spPr>
          <a:xfrm>
            <a:off x="7502408" y="1181100"/>
            <a:ext cx="3144430" cy="619125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수치형 변수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A2E1E3-3859-C6FE-6304-1EC78F92DD82}"/>
              </a:ext>
            </a:extLst>
          </p:cNvPr>
          <p:cNvSpPr txBox="1"/>
          <p:nvPr/>
        </p:nvSpPr>
        <p:spPr>
          <a:xfrm>
            <a:off x="3373010" y="8805574"/>
            <a:ext cx="129915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즉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,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‘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중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고 신용자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’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와 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‘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중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저 신용자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’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로 분류하는 데 중요할 것이라고 생각했던 변수인 </a:t>
            </a:r>
            <a:endParaRPr lang="en-US" altLang="ko-KR" sz="2800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r>
              <a:rPr lang="en-US" altLang="ko-KR" sz="2800" b="1" i="0" dirty="0" err="1">
                <a:solidFill>
                  <a:srgbClr val="E90061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Num_of_Delayed_Payment</a:t>
            </a:r>
            <a:r>
              <a:rPr lang="en-US" altLang="ko-KR" sz="2800" b="1" i="0" dirty="0">
                <a:solidFill>
                  <a:srgbClr val="E90061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ko-KR" altLang="en-US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는 영향을 미치지 않는다</a:t>
            </a:r>
            <a:r>
              <a:rPr lang="en-US" altLang="ko-KR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</a:t>
            </a:r>
            <a:endParaRPr lang="ko-KR" altLang="en-US" sz="2800" b="1" dirty="0">
              <a:solidFill>
                <a:srgbClr val="E90061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9742FDDE-43C1-43E8-8339-736C422FA7FA}"/>
              </a:ext>
            </a:extLst>
          </p:cNvPr>
          <p:cNvSpPr/>
          <p:nvPr/>
        </p:nvSpPr>
        <p:spPr>
          <a:xfrm>
            <a:off x="2681643" y="8928855"/>
            <a:ext cx="459709" cy="228600"/>
          </a:xfrm>
          <a:prstGeom prst="rightArrow">
            <a:avLst/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4.3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통계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0025" y="1638300"/>
            <a:ext cx="5817249" cy="51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i="1" dirty="0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[chi-square statistic ]</a:t>
            </a:r>
          </a:p>
        </p:txBody>
      </p:sp>
      <p:pic>
        <p:nvPicPr>
          <p:cNvPr id="1026" name="Picture 2" descr="이미지">
            <a:extLst>
              <a:ext uri="{FF2B5EF4-FFF2-40B4-BE49-F238E27FC236}">
                <a16:creationId xmlns:a16="http://schemas.microsoft.com/office/drawing/2014/main" id="{08309493-9A3D-0D03-C2B3-EBBF3CED2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0" b="6968"/>
          <a:stretch/>
        </p:blipFill>
        <p:spPr bwMode="auto">
          <a:xfrm>
            <a:off x="2852540" y="3575421"/>
            <a:ext cx="12279565" cy="235457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7A380B1-292F-BA83-ADE8-5F8CB8BB4831}"/>
              </a:ext>
            </a:extLst>
          </p:cNvPr>
          <p:cNvSpPr/>
          <p:nvPr/>
        </p:nvSpPr>
        <p:spPr>
          <a:xfrm>
            <a:off x="7420108" y="2631057"/>
            <a:ext cx="3144430" cy="619125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범주형 변수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8B4AF1-A689-754F-1FA2-F2F89D50F5F3}"/>
              </a:ext>
            </a:extLst>
          </p:cNvPr>
          <p:cNvSpPr/>
          <p:nvPr/>
        </p:nvSpPr>
        <p:spPr>
          <a:xfrm>
            <a:off x="5316825" y="3932549"/>
            <a:ext cx="9505616" cy="503624"/>
          </a:xfrm>
          <a:prstGeom prst="rect">
            <a:avLst/>
          </a:prstGeom>
          <a:solidFill>
            <a:srgbClr val="F6F2A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63BC672-9214-AD39-9057-E0A06B7FE0C6}"/>
              </a:ext>
            </a:extLst>
          </p:cNvPr>
          <p:cNvGrpSpPr/>
          <p:nvPr/>
        </p:nvGrpSpPr>
        <p:grpSpPr>
          <a:xfrm>
            <a:off x="6234135" y="6716735"/>
            <a:ext cx="612125" cy="616912"/>
            <a:chOff x="1544962" y="5710604"/>
            <a:chExt cx="612125" cy="616912"/>
          </a:xfrm>
        </p:grpSpPr>
        <p:grpSp>
          <p:nvGrpSpPr>
            <p:cNvPr id="24" name="Group 2">
              <a:extLst>
                <a:ext uri="{FF2B5EF4-FFF2-40B4-BE49-F238E27FC236}">
                  <a16:creationId xmlns:a16="http://schemas.microsoft.com/office/drawing/2014/main" id="{B6782E9D-87C1-97F4-00A6-2642A62BE4C4}"/>
                </a:ext>
              </a:extLst>
            </p:cNvPr>
            <p:cNvGrpSpPr/>
            <p:nvPr/>
          </p:nvGrpSpPr>
          <p:grpSpPr>
            <a:xfrm>
              <a:off x="1544962" y="5710604"/>
              <a:ext cx="612125" cy="616912"/>
              <a:chOff x="0" y="0"/>
              <a:chExt cx="6350000" cy="6350000"/>
            </a:xfrm>
          </p:grpSpPr>
          <p:sp>
            <p:nvSpPr>
              <p:cNvPr id="25" name="Freeform 3">
                <a:extLst>
                  <a:ext uri="{FF2B5EF4-FFF2-40B4-BE49-F238E27FC236}">
                    <a16:creationId xmlns:a16="http://schemas.microsoft.com/office/drawing/2014/main" id="{E29C69D1-25B5-F7A8-47FC-349E122384C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</p:grpSp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58A78198-ECDA-A675-A7C1-933E8A1343DE}"/>
                </a:ext>
              </a:extLst>
            </p:cNvPr>
            <p:cNvSpPr/>
            <p:nvPr/>
          </p:nvSpPr>
          <p:spPr>
            <a:xfrm>
              <a:off x="1720851" y="5829300"/>
              <a:ext cx="260349" cy="379521"/>
            </a:xfrm>
            <a:custGeom>
              <a:avLst/>
              <a:gdLst/>
              <a:ahLst/>
              <a:cxnLst/>
              <a:rect l="l" t="t" r="r" b="b"/>
              <a:pathLst>
                <a:path w="324896" h="469939">
                  <a:moveTo>
                    <a:pt x="0" y="0"/>
                  </a:moveTo>
                  <a:lnTo>
                    <a:pt x="324896" y="0"/>
                  </a:lnTo>
                  <a:lnTo>
                    <a:pt x="324896" y="469939"/>
                  </a:lnTo>
                  <a:lnTo>
                    <a:pt x="0" y="469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1C38E52-2EBD-1EF5-38B3-BE1CB285739B}"/>
              </a:ext>
            </a:extLst>
          </p:cNvPr>
          <p:cNvSpPr txBox="1"/>
          <p:nvPr/>
        </p:nvSpPr>
        <p:spPr>
          <a:xfrm>
            <a:off x="2509373" y="7881914"/>
            <a:ext cx="134126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채무 상환 의지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를 가장 잘 대표한다고 볼 수 있는 변수인 </a:t>
            </a:r>
            <a:r>
              <a:rPr lang="en-US" altLang="ko-KR" sz="2800" b="1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Payment_of_Min_Amount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는 </a:t>
            </a:r>
            <a:endParaRPr lang="en-US" altLang="ko-KR" sz="2800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‘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중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고 신용자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’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와 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‘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중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저 신용자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’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로 분류하는데 </a:t>
            </a:r>
            <a:r>
              <a:rPr lang="ko-KR" altLang="en-US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유의미하다</a:t>
            </a:r>
            <a:r>
              <a:rPr lang="en-US" altLang="ko-KR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</a:t>
            </a: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F438EC64-01A1-DCF9-A93E-E8F7FD48D645}"/>
              </a:ext>
            </a:extLst>
          </p:cNvPr>
          <p:cNvSpPr/>
          <p:nvPr/>
        </p:nvSpPr>
        <p:spPr>
          <a:xfrm>
            <a:off x="1826291" y="7983374"/>
            <a:ext cx="459709" cy="228600"/>
          </a:xfrm>
          <a:prstGeom prst="rightArrow">
            <a:avLst/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26176BD-0E49-750E-74E8-861B1DCB23C2}"/>
              </a:ext>
            </a:extLst>
          </p:cNvPr>
          <p:cNvSpPr/>
          <p:nvPr/>
        </p:nvSpPr>
        <p:spPr>
          <a:xfrm>
            <a:off x="3353523" y="5048494"/>
            <a:ext cx="11468918" cy="503624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5C562-EAF7-8957-8762-AAEB2F0120D3}"/>
              </a:ext>
            </a:extLst>
          </p:cNvPr>
          <p:cNvSpPr txBox="1"/>
          <p:nvPr/>
        </p:nvSpPr>
        <p:spPr>
          <a:xfrm>
            <a:off x="6846260" y="6776260"/>
            <a:ext cx="4738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유의미하지 않은 변수 </a:t>
            </a:r>
            <a:r>
              <a:rPr lang="en-US" altLang="ko-KR" sz="28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altLang="ko-KR" sz="2800" b="1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Month</a:t>
            </a:r>
            <a:endParaRPr lang="ko-KR" altLang="en-US" sz="2800" b="1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이미지">
            <a:extLst>
              <a:ext uri="{FF2B5EF4-FFF2-40B4-BE49-F238E27FC236}">
                <a16:creationId xmlns:a16="http://schemas.microsoft.com/office/drawing/2014/main" id="{024DCC38-5D61-8BAD-13D3-DA0DE136B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75" y="1869177"/>
            <a:ext cx="6606791" cy="819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9567745" cy="1791758"/>
            <a:chOff x="0" y="0"/>
            <a:chExt cx="3072657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2657" cy="553153"/>
            </a:xfrm>
            <a:custGeom>
              <a:avLst/>
              <a:gdLst/>
              <a:ahLst/>
              <a:cxnLst/>
              <a:rect l="l" t="t" r="r" b="b"/>
              <a:pathLst>
                <a:path w="3072657" h="553153">
                  <a:moveTo>
                    <a:pt x="0" y="0"/>
                  </a:moveTo>
                  <a:lnTo>
                    <a:pt x="3072657" y="0"/>
                  </a:lnTo>
                  <a:lnTo>
                    <a:pt x="307265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008485"/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66105" y="9258300"/>
            <a:ext cx="7321896" cy="1050125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4.4 Model2 </a:t>
            </a:r>
            <a:r>
              <a:rPr lang="en-US" sz="4000" dirty="0" err="1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클러스터링</a:t>
            </a:r>
            <a:r>
              <a:rPr lang="en-US" sz="4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결과</a:t>
            </a:r>
            <a:endParaRPr lang="en-US" sz="40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629944" y="3009900"/>
            <a:ext cx="9658114" cy="482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'0' </a:t>
            </a:r>
            <a:r>
              <a:rPr lang="en-US" sz="2800" b="1" dirty="0" err="1">
                <a:solidFill>
                  <a:srgbClr val="0070C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컬럼</a:t>
            </a:r>
            <a:r>
              <a:rPr lang="en-US" sz="2800" b="1" dirty="0">
                <a:solidFill>
                  <a:srgbClr val="0070C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0의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평균값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'1'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컬럼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1의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평균값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dirty="0">
                <a:solidFill>
                  <a:srgbClr val="269697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'</a:t>
            </a:r>
            <a:r>
              <a:rPr lang="en-US" sz="2800" b="1" dirty="0" err="1">
                <a:solidFill>
                  <a:srgbClr val="269697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variable_importance</a:t>
            </a:r>
            <a:r>
              <a:rPr lang="en-US" sz="2800" b="1" dirty="0">
                <a:solidFill>
                  <a:srgbClr val="269697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' </a:t>
            </a:r>
            <a:r>
              <a:rPr lang="en-US" sz="2800" b="1" dirty="0" err="1">
                <a:solidFill>
                  <a:srgbClr val="269697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컬럼</a:t>
            </a:r>
            <a:r>
              <a:rPr lang="en-US" sz="2800" b="1" dirty="0">
                <a:solidFill>
                  <a:srgbClr val="269697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클러스터링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각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변수들의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중요도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수치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숫자가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클수록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구분을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잘해준다는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것을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의미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1723A2-4766-CEDF-8BC4-9B160511FDFD}"/>
              </a:ext>
            </a:extLst>
          </p:cNvPr>
          <p:cNvSpPr/>
          <p:nvPr/>
        </p:nvSpPr>
        <p:spPr>
          <a:xfrm>
            <a:off x="1030275" y="7904155"/>
            <a:ext cx="6705600" cy="345267"/>
          </a:xfrm>
          <a:prstGeom prst="rect">
            <a:avLst/>
          </a:prstGeom>
          <a:solidFill>
            <a:srgbClr val="FAEB22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26990A-E6AA-2D1D-D3D5-310779A38BD7}"/>
              </a:ext>
            </a:extLst>
          </p:cNvPr>
          <p:cNvSpPr/>
          <p:nvPr/>
        </p:nvSpPr>
        <p:spPr>
          <a:xfrm>
            <a:off x="1030275" y="7244522"/>
            <a:ext cx="6705600" cy="345267"/>
          </a:xfrm>
          <a:prstGeom prst="rect">
            <a:avLst/>
          </a:prstGeom>
          <a:solidFill>
            <a:srgbClr val="FAEB22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DECA5D-6209-1344-B86A-09D530C9E4C2}"/>
              </a:ext>
            </a:extLst>
          </p:cNvPr>
          <p:cNvSpPr/>
          <p:nvPr/>
        </p:nvSpPr>
        <p:spPr>
          <a:xfrm>
            <a:off x="1030275" y="5179233"/>
            <a:ext cx="6705600" cy="345267"/>
          </a:xfrm>
          <a:prstGeom prst="rect">
            <a:avLst/>
          </a:prstGeom>
          <a:solidFill>
            <a:srgbClr val="FAEB22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7ABA8D8-C190-C382-75B4-E7FDAC86B57F}"/>
              </a:ext>
            </a:extLst>
          </p:cNvPr>
          <p:cNvSpPr/>
          <p:nvPr/>
        </p:nvSpPr>
        <p:spPr>
          <a:xfrm>
            <a:off x="1030275" y="4838700"/>
            <a:ext cx="6705600" cy="345267"/>
          </a:xfrm>
          <a:prstGeom prst="rect">
            <a:avLst/>
          </a:prstGeom>
          <a:solidFill>
            <a:srgbClr val="FAEB22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FE3923-92BA-F618-AC43-63870A584216}"/>
              </a:ext>
            </a:extLst>
          </p:cNvPr>
          <p:cNvSpPr/>
          <p:nvPr/>
        </p:nvSpPr>
        <p:spPr>
          <a:xfrm>
            <a:off x="1030275" y="8267700"/>
            <a:ext cx="6705600" cy="345267"/>
          </a:xfrm>
          <a:prstGeom prst="rect">
            <a:avLst/>
          </a:prstGeom>
          <a:solidFill>
            <a:srgbClr val="FAEB22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20828" y="4199481"/>
            <a:ext cx="8921541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1.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프로젝트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개요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00398"/>
            <a:ext cx="6354801" cy="1911751"/>
          </a:xfrm>
          <a:custGeom>
            <a:avLst/>
            <a:gdLst/>
            <a:ahLst/>
            <a:cxnLst/>
            <a:rect l="l" t="t" r="r" b="b"/>
            <a:pathLst>
              <a:path w="6354801" h="1911751">
                <a:moveTo>
                  <a:pt x="0" y="0"/>
                </a:moveTo>
                <a:lnTo>
                  <a:pt x="6354801" y="0"/>
                </a:lnTo>
                <a:lnTo>
                  <a:pt x="6354801" y="1911751"/>
                </a:lnTo>
                <a:lnTo>
                  <a:pt x="0" y="1911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437645" y="546369"/>
            <a:ext cx="3793004" cy="3798566"/>
          </a:xfrm>
          <a:custGeom>
            <a:avLst/>
            <a:gdLst/>
            <a:ahLst/>
            <a:cxnLst/>
            <a:rect l="l" t="t" r="r" b="b"/>
            <a:pathLst>
              <a:path w="3793004" h="3798566">
                <a:moveTo>
                  <a:pt x="0" y="0"/>
                </a:moveTo>
                <a:lnTo>
                  <a:pt x="3793004" y="0"/>
                </a:lnTo>
                <a:lnTo>
                  <a:pt x="3793004" y="3798566"/>
                </a:lnTo>
                <a:lnTo>
                  <a:pt x="0" y="379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2268546" y="-2718665"/>
            <a:ext cx="4843759" cy="4843759"/>
          </a:xfrm>
          <a:custGeom>
            <a:avLst/>
            <a:gdLst/>
            <a:ahLst/>
            <a:cxnLst/>
            <a:rect l="l" t="t" r="r" b="b"/>
            <a:pathLst>
              <a:path w="4843759" h="4843759">
                <a:moveTo>
                  <a:pt x="0" y="0"/>
                </a:moveTo>
                <a:lnTo>
                  <a:pt x="4843759" y="0"/>
                </a:lnTo>
                <a:lnTo>
                  <a:pt x="4843759" y="4843758"/>
                </a:lnTo>
                <a:lnTo>
                  <a:pt x="0" y="48437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6194467" y="-1583530"/>
            <a:ext cx="2573487" cy="2573487"/>
          </a:xfrm>
          <a:custGeom>
            <a:avLst/>
            <a:gdLst/>
            <a:ahLst/>
            <a:cxnLst/>
            <a:rect l="l" t="t" r="r" b="b"/>
            <a:pathLst>
              <a:path w="2573487" h="2573487">
                <a:moveTo>
                  <a:pt x="0" y="0"/>
                </a:moveTo>
                <a:lnTo>
                  <a:pt x="2573487" y="0"/>
                </a:lnTo>
                <a:lnTo>
                  <a:pt x="2573487" y="2573487"/>
                </a:lnTo>
                <a:lnTo>
                  <a:pt x="0" y="25734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9036928" y="5351889"/>
            <a:ext cx="3904522" cy="3843434"/>
          </a:xfrm>
          <a:custGeom>
            <a:avLst/>
            <a:gdLst/>
            <a:ahLst/>
            <a:cxnLst/>
            <a:rect l="l" t="t" r="r" b="b"/>
            <a:pathLst>
              <a:path w="3796377" h="3664520">
                <a:moveTo>
                  <a:pt x="0" y="0"/>
                </a:moveTo>
                <a:lnTo>
                  <a:pt x="3796377" y="0"/>
                </a:lnTo>
                <a:lnTo>
                  <a:pt x="3796377" y="3664520"/>
                </a:lnTo>
                <a:lnTo>
                  <a:pt x="0" y="36645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4.5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잠재고객의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시각화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701210" y="3813029"/>
            <a:ext cx="3009781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2B70E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잠재고객</a:t>
            </a:r>
            <a:r>
              <a:rPr lang="en-US" sz="2999" dirty="0">
                <a:solidFill>
                  <a:srgbClr val="2B70E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9559명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88267" y="4350014"/>
            <a:ext cx="3435668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82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잠재고객 x: 18391명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34400" y="4329492"/>
            <a:ext cx="3554521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[Age]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11365" y="4260704"/>
            <a:ext cx="3554521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Interest_Rate</a:t>
            </a:r>
            <a:r>
              <a:rPr lang="en-US" sz="24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]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142242" y="9321878"/>
            <a:ext cx="4292954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[</a:t>
            </a:r>
            <a:r>
              <a:rPr lang="en-US" altLang="ko-KR" sz="2400" b="0" i="0" dirty="0" err="1">
                <a:solidFill>
                  <a:srgbClr val="58544F"/>
                </a:solidFill>
                <a:effectLst/>
                <a:latin typeface="하나2.0 M" panose="020B0603000000000000" pitchFamily="50" charset="-127"/>
                <a:ea typeface="하나2.0 M" panose="020B0603000000000000" pitchFamily="50" charset="-127"/>
              </a:rPr>
              <a:t>Num_of_Loan</a:t>
            </a:r>
            <a:r>
              <a:rPr lang="en-US" altLang="ko-KR" sz="2400" b="0" i="0" dirty="0">
                <a:solidFill>
                  <a:srgbClr val="58544F"/>
                </a:solidFill>
                <a:effectLst/>
                <a:latin typeface="하나2.0 M" panose="020B0603000000000000" pitchFamily="50" charset="-127"/>
                <a:ea typeface="하나2.0 M" panose="020B0603000000000000" pitchFamily="50" charset="-127"/>
              </a:rPr>
              <a:t>]</a:t>
            </a:r>
            <a:endParaRPr lang="en-US" sz="2400" dirty="0">
              <a:solidFill>
                <a:srgbClr val="000000"/>
              </a:solidFill>
              <a:latin typeface="하나2.0 M" panose="020B0603000000000000" pitchFamily="50" charset="-127"/>
              <a:ea typeface="하나2.0 M" panose="020B0603000000000000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842712" y="9321878"/>
            <a:ext cx="4292954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Credit_History_Age</a:t>
            </a:r>
            <a:r>
              <a:rPr lang="en-US" sz="24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]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A839F9C-0270-1CCA-8F30-BB72385C90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94587" y="605374"/>
            <a:ext cx="3793004" cy="374316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B732B69-D870-8412-0C31-539AC6761F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317" y="5405330"/>
            <a:ext cx="3130159" cy="3843434"/>
          </a:xfrm>
          <a:prstGeom prst="rect">
            <a:avLst/>
          </a:prstGeom>
        </p:spPr>
      </p:pic>
      <p:sp>
        <p:nvSpPr>
          <p:cNvPr id="26" name="Freeform 9">
            <a:extLst>
              <a:ext uri="{FF2B5EF4-FFF2-40B4-BE49-F238E27FC236}">
                <a16:creationId xmlns:a16="http://schemas.microsoft.com/office/drawing/2014/main" id="{07600531-217C-69E6-6516-CBA6F2A13C74}"/>
              </a:ext>
            </a:extLst>
          </p:cNvPr>
          <p:cNvSpPr/>
          <p:nvPr/>
        </p:nvSpPr>
        <p:spPr>
          <a:xfrm>
            <a:off x="4339425" y="5405330"/>
            <a:ext cx="3904522" cy="3774182"/>
          </a:xfrm>
          <a:custGeom>
            <a:avLst/>
            <a:gdLst/>
            <a:ahLst/>
            <a:cxnLst/>
            <a:rect l="l" t="t" r="r" b="b"/>
            <a:pathLst>
              <a:path w="3904522" h="3774182">
                <a:moveTo>
                  <a:pt x="0" y="0"/>
                </a:moveTo>
                <a:lnTo>
                  <a:pt x="3904522" y="0"/>
                </a:lnTo>
                <a:lnTo>
                  <a:pt x="3904522" y="3774182"/>
                </a:lnTo>
                <a:lnTo>
                  <a:pt x="0" y="37741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24C0911F-F370-270E-4DDF-742569D1E82D}"/>
              </a:ext>
            </a:extLst>
          </p:cNvPr>
          <p:cNvSpPr txBox="1"/>
          <p:nvPr/>
        </p:nvSpPr>
        <p:spPr>
          <a:xfrm>
            <a:off x="4165246" y="9321878"/>
            <a:ext cx="4292954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Outstanding_Debt</a:t>
            </a:r>
            <a:r>
              <a:rPr lang="en-US" sz="24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]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0E47851-2D4F-A6B7-8673-F543BEC4A9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39464" y="5209464"/>
            <a:ext cx="4971810" cy="1349899"/>
          </a:xfrm>
          <a:prstGeom prst="rect">
            <a:avLst/>
          </a:prstGeom>
        </p:spPr>
      </p:pic>
      <p:sp>
        <p:nvSpPr>
          <p:cNvPr id="30" name="TextBox 19">
            <a:extLst>
              <a:ext uri="{FF2B5EF4-FFF2-40B4-BE49-F238E27FC236}">
                <a16:creationId xmlns:a16="http://schemas.microsoft.com/office/drawing/2014/main" id="{9F03E86E-86E7-9035-F137-0C8D8D349375}"/>
              </a:ext>
            </a:extLst>
          </p:cNvPr>
          <p:cNvSpPr txBox="1"/>
          <p:nvPr/>
        </p:nvSpPr>
        <p:spPr>
          <a:xfrm>
            <a:off x="13378892" y="6591300"/>
            <a:ext cx="4292954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[</a:t>
            </a:r>
            <a:r>
              <a:rPr lang="en-US" altLang="ko-KR" sz="2400" b="0" i="0" dirty="0" err="1">
                <a:solidFill>
                  <a:srgbClr val="58544F"/>
                </a:solidFill>
                <a:effectLst/>
                <a:latin typeface="하나2.0 M" panose="020B0603000000000000" pitchFamily="50" charset="-127"/>
                <a:ea typeface="하나2.0 M" panose="020B0603000000000000" pitchFamily="50" charset="-127"/>
              </a:rPr>
              <a:t>Payment_of_Min_Amount</a:t>
            </a:r>
            <a:r>
              <a:rPr lang="en-US" altLang="ko-KR" sz="2400" b="0" i="0" dirty="0">
                <a:solidFill>
                  <a:srgbClr val="58544F"/>
                </a:solidFill>
                <a:effectLst/>
                <a:latin typeface="하나2.0 M" panose="020B0603000000000000" pitchFamily="50" charset="-127"/>
                <a:ea typeface="하나2.0 M" panose="020B0603000000000000" pitchFamily="50" charset="-127"/>
              </a:rPr>
              <a:t>]</a:t>
            </a:r>
            <a:endParaRPr lang="en-US" sz="2400" dirty="0">
              <a:solidFill>
                <a:srgbClr val="000000"/>
              </a:solidFill>
              <a:latin typeface="하나2.0 M" panose="020B0603000000000000" pitchFamily="50" charset="-127"/>
              <a:ea typeface="하나2.0 M" panose="020B0603000000000000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B0FE680-510D-18CE-A2BB-C9C96CF92D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94587" y="7277100"/>
            <a:ext cx="4842087" cy="1985537"/>
          </a:xfrm>
          <a:prstGeom prst="rect">
            <a:avLst/>
          </a:prstGeom>
        </p:spPr>
      </p:pic>
      <p:sp>
        <p:nvSpPr>
          <p:cNvPr id="37" name="TextBox 19">
            <a:extLst>
              <a:ext uri="{FF2B5EF4-FFF2-40B4-BE49-F238E27FC236}">
                <a16:creationId xmlns:a16="http://schemas.microsoft.com/office/drawing/2014/main" id="{B4410861-6573-1506-5741-D6441F6C52E9}"/>
              </a:ext>
            </a:extLst>
          </p:cNvPr>
          <p:cNvSpPr txBox="1"/>
          <p:nvPr/>
        </p:nvSpPr>
        <p:spPr>
          <a:xfrm>
            <a:off x="13378892" y="9334500"/>
            <a:ext cx="4292954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Credit_Mix</a:t>
            </a:r>
            <a:r>
              <a:rPr lang="en-US" sz="2400" dirty="0">
                <a:solidFill>
                  <a:srgbClr val="000000"/>
                </a:solidFill>
                <a:latin typeface="하나2.0 M" panose="020B0603000000000000" pitchFamily="50" charset="-127"/>
                <a:ea typeface="하나2.0 M" panose="020B0603000000000000" pitchFamily="50" charset="-127"/>
              </a:rPr>
              <a:t>]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683229" y="4404090"/>
            <a:ext cx="8921541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5.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자체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평가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의견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B8DAEE-5A60-D2F7-4EDA-52356667F332}"/>
              </a:ext>
            </a:extLst>
          </p:cNvPr>
          <p:cNvCxnSpPr>
            <a:cxnSpLocks/>
          </p:cNvCxnSpPr>
          <p:nvPr/>
        </p:nvCxnSpPr>
        <p:spPr>
          <a:xfrm flipV="1">
            <a:off x="9048139" y="3184276"/>
            <a:ext cx="0" cy="13276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57FE2FA-049E-2C39-42A9-FF4C1CAF9A81}"/>
              </a:ext>
            </a:extLst>
          </p:cNvPr>
          <p:cNvCxnSpPr>
            <a:cxnSpLocks/>
          </p:cNvCxnSpPr>
          <p:nvPr/>
        </p:nvCxnSpPr>
        <p:spPr>
          <a:xfrm>
            <a:off x="9829800" y="5232588"/>
            <a:ext cx="1708478" cy="1106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6B58C88-0273-23BB-03A5-F93F68883386}"/>
              </a:ext>
            </a:extLst>
          </p:cNvPr>
          <p:cNvCxnSpPr>
            <a:cxnSpLocks/>
          </p:cNvCxnSpPr>
          <p:nvPr/>
        </p:nvCxnSpPr>
        <p:spPr>
          <a:xfrm flipH="1">
            <a:off x="6776519" y="5490699"/>
            <a:ext cx="1318007" cy="828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1"/>
          <p:cNvSpPr txBox="1"/>
          <p:nvPr/>
        </p:nvSpPr>
        <p:spPr>
          <a:xfrm>
            <a:off x="701040" y="527319"/>
            <a:ext cx="12478526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5.1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중신용자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대출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승인을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위한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잠재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기준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제안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86823" y="1768287"/>
            <a:ext cx="3415077" cy="118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[</a:t>
            </a:r>
            <a:r>
              <a:rPr lang="en-US" sz="3199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잠재기준</a:t>
            </a:r>
            <a:r>
              <a:rPr lang="en-US" sz="3199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199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제안</a:t>
            </a:r>
            <a:r>
              <a:rPr lang="en-US" sz="3199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]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New</a:t>
            </a:r>
          </a:p>
        </p:txBody>
      </p:sp>
      <p:sp>
        <p:nvSpPr>
          <p:cNvPr id="23" name="Freeform 23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13524508" y="-3257461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5" name="Group 25"/>
          <p:cNvGrpSpPr/>
          <p:nvPr/>
        </p:nvGrpSpPr>
        <p:grpSpPr>
          <a:xfrm>
            <a:off x="2209800" y="8288534"/>
            <a:ext cx="14407012" cy="1245516"/>
            <a:chOff x="0" y="0"/>
            <a:chExt cx="3794440" cy="32803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695064" cy="328037"/>
            </a:xfrm>
            <a:custGeom>
              <a:avLst/>
              <a:gdLst/>
              <a:ahLst/>
              <a:cxnLst/>
              <a:rect l="l" t="t" r="r" b="b"/>
              <a:pathLst>
                <a:path w="3695064" h="328037">
                  <a:moveTo>
                    <a:pt x="28143" y="0"/>
                  </a:moveTo>
                  <a:lnTo>
                    <a:pt x="3666921" y="0"/>
                  </a:lnTo>
                  <a:cubicBezTo>
                    <a:pt x="3674385" y="0"/>
                    <a:pt x="3681543" y="2965"/>
                    <a:pt x="3686821" y="8243"/>
                  </a:cubicBezTo>
                  <a:cubicBezTo>
                    <a:pt x="3692099" y="13521"/>
                    <a:pt x="3695064" y="20679"/>
                    <a:pt x="3695064" y="28143"/>
                  </a:cubicBezTo>
                  <a:lnTo>
                    <a:pt x="3695064" y="299894"/>
                  </a:lnTo>
                  <a:cubicBezTo>
                    <a:pt x="3695064" y="307358"/>
                    <a:pt x="3692099" y="314516"/>
                    <a:pt x="3686821" y="319794"/>
                  </a:cubicBezTo>
                  <a:cubicBezTo>
                    <a:pt x="3681543" y="325072"/>
                    <a:pt x="3674385" y="328037"/>
                    <a:pt x="3666921" y="328037"/>
                  </a:cubicBezTo>
                  <a:lnTo>
                    <a:pt x="28143" y="328037"/>
                  </a:lnTo>
                  <a:cubicBezTo>
                    <a:pt x="20679" y="328037"/>
                    <a:pt x="13521" y="325072"/>
                    <a:pt x="8243" y="319794"/>
                  </a:cubicBezTo>
                  <a:cubicBezTo>
                    <a:pt x="2965" y="314516"/>
                    <a:pt x="0" y="307358"/>
                    <a:pt x="0" y="299894"/>
                  </a:cubicBezTo>
                  <a:lnTo>
                    <a:pt x="0" y="28143"/>
                  </a:lnTo>
                  <a:cubicBezTo>
                    <a:pt x="0" y="20679"/>
                    <a:pt x="2965" y="13521"/>
                    <a:pt x="8243" y="8243"/>
                  </a:cubicBezTo>
                  <a:cubicBezTo>
                    <a:pt x="13521" y="2965"/>
                    <a:pt x="20679" y="0"/>
                    <a:pt x="28143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99376" y="50010"/>
              <a:ext cx="3695064" cy="251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채무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부담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(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채무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상환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의지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)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라는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새로운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대출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승인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잠재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기준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제안</a:t>
              </a:r>
              <a:endPara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28" name="Freeform 28"/>
          <p:cNvSpPr/>
          <p:nvPr/>
        </p:nvSpPr>
        <p:spPr>
          <a:xfrm>
            <a:off x="3733800" y="8638174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8" y="0"/>
                </a:lnTo>
                <a:lnTo>
                  <a:pt x="378638" y="674634"/>
                </a:lnTo>
                <a:lnTo>
                  <a:pt x="0" y="674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C4B664F-B7CF-B1B8-16F6-718B9B9442FE}"/>
              </a:ext>
            </a:extLst>
          </p:cNvPr>
          <p:cNvSpPr/>
          <p:nvPr/>
        </p:nvSpPr>
        <p:spPr>
          <a:xfrm>
            <a:off x="6926956" y="3848100"/>
            <a:ext cx="4242366" cy="2166203"/>
          </a:xfrm>
          <a:prstGeom prst="ellipse">
            <a:avLst/>
          </a:prstGeom>
          <a:solidFill>
            <a:srgbClr val="2696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하나2.0 CM" panose="020B0603000000000000" pitchFamily="50" charset="-127"/>
                <a:ea typeface="하나2.0 CM" panose="020B0603000000000000" pitchFamily="50" charset="-127"/>
              </a:rPr>
              <a:t>채무 부담</a:t>
            </a:r>
            <a:endParaRPr lang="en-US" altLang="ko-KR" sz="2800"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ctr"/>
            <a:r>
              <a:rPr lang="en-US" altLang="ko-KR" sz="2800" dirty="0">
                <a:latin typeface="하나2.0 CM" panose="020B0603000000000000" pitchFamily="50" charset="-127"/>
                <a:ea typeface="하나2.0 CM" panose="020B0603000000000000" pitchFamily="50" charset="-127"/>
              </a:rPr>
              <a:t>(</a:t>
            </a:r>
            <a:r>
              <a:rPr lang="ko-KR" altLang="en-US" sz="2800" dirty="0">
                <a:latin typeface="하나2.0 CM" panose="020B0603000000000000" pitchFamily="50" charset="-127"/>
                <a:ea typeface="하나2.0 CM" panose="020B0603000000000000" pitchFamily="50" charset="-127"/>
              </a:rPr>
              <a:t>채무 상환 의지</a:t>
            </a:r>
            <a:r>
              <a:rPr lang="en-US" altLang="ko-KR" sz="2800" dirty="0">
                <a:latin typeface="하나2.0 CM" panose="020B0603000000000000" pitchFamily="50" charset="-127"/>
                <a:ea typeface="하나2.0 CM" panose="020B0603000000000000" pitchFamily="50" charset="-127"/>
              </a:rPr>
              <a:t>)</a:t>
            </a:r>
            <a:endParaRPr lang="ko-KR" altLang="en-US" sz="2800"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2C5E3E4-8252-9E3E-89B3-8673BA662647}"/>
              </a:ext>
            </a:extLst>
          </p:cNvPr>
          <p:cNvSpPr/>
          <p:nvPr/>
        </p:nvSpPr>
        <p:spPr>
          <a:xfrm>
            <a:off x="3484142" y="6319506"/>
            <a:ext cx="3048000" cy="1183016"/>
          </a:xfrm>
          <a:prstGeom prst="roundRect">
            <a:avLst/>
          </a:prstGeom>
          <a:solidFill>
            <a:srgbClr val="DDEDC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대출의 수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FE20519-5595-05C3-F7E5-6C43CACAED6E}"/>
              </a:ext>
            </a:extLst>
          </p:cNvPr>
          <p:cNvSpPr/>
          <p:nvPr/>
        </p:nvSpPr>
        <p:spPr>
          <a:xfrm>
            <a:off x="11755859" y="6228569"/>
            <a:ext cx="3048000" cy="1183016"/>
          </a:xfrm>
          <a:prstGeom prst="roundRect">
            <a:avLst/>
          </a:prstGeom>
          <a:solidFill>
            <a:srgbClr val="DDEDC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미상환 잔액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2D59F32-57CE-BF9D-B46E-C16998497244}"/>
              </a:ext>
            </a:extLst>
          </p:cNvPr>
          <p:cNvSpPr/>
          <p:nvPr/>
        </p:nvSpPr>
        <p:spPr>
          <a:xfrm>
            <a:off x="7524139" y="1843785"/>
            <a:ext cx="3048000" cy="1183016"/>
          </a:xfrm>
          <a:prstGeom prst="roundRect">
            <a:avLst/>
          </a:prstGeom>
          <a:solidFill>
            <a:srgbClr val="DDEDC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리볼빙</a:t>
            </a:r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여부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107784" y="-218151"/>
            <a:ext cx="6624475" cy="6624475"/>
          </a:xfrm>
          <a:custGeom>
            <a:avLst/>
            <a:gdLst/>
            <a:ahLst/>
            <a:cxnLst/>
            <a:rect l="l" t="t" r="r" b="b"/>
            <a:pathLst>
              <a:path w="6624475" h="6624475">
                <a:moveTo>
                  <a:pt x="0" y="0"/>
                </a:moveTo>
                <a:lnTo>
                  <a:pt x="6624474" y="0"/>
                </a:lnTo>
                <a:lnTo>
                  <a:pt x="6624474" y="6624475"/>
                </a:lnTo>
                <a:lnTo>
                  <a:pt x="0" y="6624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 rot="-2700000">
            <a:off x="-3713140" y="5065904"/>
            <a:ext cx="8392984" cy="269653"/>
            <a:chOff x="0" y="0"/>
            <a:chExt cx="2210498" cy="710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10498" cy="71020"/>
            </a:xfrm>
            <a:custGeom>
              <a:avLst/>
              <a:gdLst/>
              <a:ahLst/>
              <a:cxnLst/>
              <a:rect l="l" t="t" r="r" b="b"/>
              <a:pathLst>
                <a:path w="2210498" h="71020">
                  <a:moveTo>
                    <a:pt x="0" y="0"/>
                  </a:moveTo>
                  <a:lnTo>
                    <a:pt x="2210498" y="0"/>
                  </a:lnTo>
                  <a:lnTo>
                    <a:pt x="2210498" y="71020"/>
                  </a:lnTo>
                  <a:lnTo>
                    <a:pt x="0" y="7102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4272625" y="102282"/>
            <a:ext cx="2275736" cy="142725"/>
            <a:chOff x="0" y="0"/>
            <a:chExt cx="599371" cy="375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9371" cy="37590"/>
            </a:xfrm>
            <a:custGeom>
              <a:avLst/>
              <a:gdLst/>
              <a:ahLst/>
              <a:cxnLst/>
              <a:rect l="l" t="t" r="r" b="b"/>
              <a:pathLst>
                <a:path w="599371" h="37590">
                  <a:moveTo>
                    <a:pt x="0" y="0"/>
                  </a:moveTo>
                  <a:lnTo>
                    <a:pt x="599371" y="0"/>
                  </a:lnTo>
                  <a:lnTo>
                    <a:pt x="599371" y="37590"/>
                  </a:lnTo>
                  <a:lnTo>
                    <a:pt x="0" y="3759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248869" y="1690150"/>
            <a:ext cx="8776636" cy="1594049"/>
            <a:chOff x="0" y="0"/>
            <a:chExt cx="7968103" cy="1447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68058" cy="1447165"/>
            </a:xfrm>
            <a:custGeom>
              <a:avLst/>
              <a:gdLst/>
              <a:ahLst/>
              <a:cxnLst/>
              <a:rect l="l" t="t" r="r" b="b"/>
              <a:pathLst>
                <a:path w="7968058" h="1447165">
                  <a:moveTo>
                    <a:pt x="65521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6552138" y="1447165"/>
                    <a:pt x="6552138" y="1447165"/>
                    <a:pt x="6552138" y="1447165"/>
                  </a:cubicBezTo>
                  <a:cubicBezTo>
                    <a:pt x="7332025" y="1447165"/>
                    <a:pt x="7968058" y="1122172"/>
                    <a:pt x="7968058" y="723519"/>
                  </a:cubicBezTo>
                  <a:cubicBezTo>
                    <a:pt x="7968058" y="324866"/>
                    <a:pt x="7332024" y="0"/>
                    <a:pt x="6552138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83338" y="1589436"/>
            <a:ext cx="1735319" cy="1732629"/>
            <a:chOff x="0" y="0"/>
            <a:chExt cx="2056320" cy="20548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B8E28A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062788" y="3472236"/>
            <a:ext cx="9619947" cy="1596428"/>
            <a:chOff x="0" y="0"/>
            <a:chExt cx="8392563" cy="14493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392426" cy="1449324"/>
            </a:xfrm>
            <a:custGeom>
              <a:avLst/>
              <a:gdLst/>
              <a:ahLst/>
              <a:cxnLst/>
              <a:rect l="l" t="t" r="r" b="b"/>
              <a:pathLst>
                <a:path w="8392426" h="1449324">
                  <a:moveTo>
                    <a:pt x="69010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6901090" y="1449324"/>
                    <a:pt x="6901090" y="1449324"/>
                    <a:pt x="6901090" y="1449324"/>
                  </a:cubicBezTo>
                  <a:cubicBezTo>
                    <a:pt x="7722580" y="1449324"/>
                    <a:pt x="8392426" y="1123823"/>
                    <a:pt x="8392426" y="724662"/>
                  </a:cubicBezTo>
                  <a:cubicBezTo>
                    <a:pt x="8392426" y="325501"/>
                    <a:pt x="7722579" y="0"/>
                    <a:pt x="6901090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5270947" y="3371522"/>
            <a:ext cx="1735373" cy="1739110"/>
          </a:xfrm>
          <a:custGeom>
            <a:avLst/>
            <a:gdLst/>
            <a:ahLst/>
            <a:cxnLst/>
            <a:rect l="l" t="t" r="r" b="b"/>
            <a:pathLst>
              <a:path w="2058416" h="2057146">
                <a:moveTo>
                  <a:pt x="0" y="1028573"/>
                </a:moveTo>
                <a:cubicBezTo>
                  <a:pt x="0" y="460502"/>
                  <a:pt x="460756" y="0"/>
                  <a:pt x="1029208" y="0"/>
                </a:cubicBezTo>
                <a:cubicBezTo>
                  <a:pt x="1597660" y="0"/>
                  <a:pt x="2058416" y="460502"/>
                  <a:pt x="2058416" y="1028573"/>
                </a:cubicBezTo>
                <a:cubicBezTo>
                  <a:pt x="2058416" y="1596644"/>
                  <a:pt x="1597660" y="2057146"/>
                  <a:pt x="1029208" y="2057146"/>
                </a:cubicBezTo>
                <a:cubicBezTo>
                  <a:pt x="460756" y="2057146"/>
                  <a:pt x="0" y="1596517"/>
                  <a:pt x="0" y="1028573"/>
                </a:cubicBezTo>
                <a:close/>
              </a:path>
            </a:pathLst>
          </a:custGeom>
          <a:solidFill>
            <a:srgbClr val="5EC57E"/>
          </a:solidFill>
        </p:spPr>
        <p:txBody>
          <a:bodyPr/>
          <a:lstStyle/>
          <a:p>
            <a:endParaRPr lang="ko-KR" altLang="en-US" sz="160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4748305" y="5278303"/>
            <a:ext cx="8983577" cy="1594842"/>
            <a:chOff x="0" y="0"/>
            <a:chExt cx="8155980" cy="14479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55761" cy="1447927"/>
            </a:xfrm>
            <a:custGeom>
              <a:avLst/>
              <a:gdLst/>
              <a:ahLst/>
              <a:cxnLst/>
              <a:rect l="l" t="t" r="r" b="b"/>
              <a:pathLst>
                <a:path w="8155761" h="1447927">
                  <a:moveTo>
                    <a:pt x="670646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6706464" y="1447927"/>
                    <a:pt x="6706464" y="1447927"/>
                    <a:pt x="6706464" y="1447927"/>
                  </a:cubicBezTo>
                  <a:cubicBezTo>
                    <a:pt x="7504937" y="1447927"/>
                    <a:pt x="8155761" y="1122807"/>
                    <a:pt x="8155761" y="724027"/>
                  </a:cubicBezTo>
                  <a:cubicBezTo>
                    <a:pt x="8155761" y="325247"/>
                    <a:pt x="7504937" y="0"/>
                    <a:pt x="6706464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428884" y="5187114"/>
            <a:ext cx="1734712" cy="1733236"/>
            <a:chOff x="0" y="0"/>
            <a:chExt cx="2055600" cy="20556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55622" cy="2055622"/>
            </a:xfrm>
            <a:custGeom>
              <a:avLst/>
              <a:gdLst/>
              <a:ahLst/>
              <a:cxnLst/>
              <a:rect l="l" t="t" r="r" b="b"/>
              <a:pathLst>
                <a:path w="2055622" h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505137" y="7086246"/>
            <a:ext cx="9267741" cy="1594049"/>
            <a:chOff x="0" y="0"/>
            <a:chExt cx="8413965" cy="1447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413829" cy="1447165"/>
            </a:xfrm>
            <a:custGeom>
              <a:avLst/>
              <a:gdLst/>
              <a:ahLst/>
              <a:cxnLst/>
              <a:rect l="l" t="t" r="r" b="b"/>
              <a:pathLst>
                <a:path w="8413829" h="1447165">
                  <a:moveTo>
                    <a:pt x="691868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6918684" y="1447165"/>
                    <a:pt x="6918684" y="1447165"/>
                    <a:pt x="6918684" y="1447165"/>
                  </a:cubicBezTo>
                  <a:cubicBezTo>
                    <a:pt x="7742443" y="1447165"/>
                    <a:pt x="8413829" y="1122172"/>
                    <a:pt x="8413829" y="723519"/>
                  </a:cubicBezTo>
                  <a:cubicBezTo>
                    <a:pt x="8413829" y="324866"/>
                    <a:pt x="7742443" y="0"/>
                    <a:pt x="6918684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29174" y="6983153"/>
            <a:ext cx="1734104" cy="1734450"/>
            <a:chOff x="0" y="0"/>
            <a:chExt cx="2054880" cy="20570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285B58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609289" y="1940439"/>
            <a:ext cx="6832562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정교한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신용등급분류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모델링으로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</a:p>
          <a:p>
            <a:pPr>
              <a:lnSpc>
                <a:spcPts val="4140"/>
              </a:lnSpc>
            </a:pP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개인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대출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고객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디폴트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리스크</a:t>
            </a:r>
            <a:r>
              <a:rPr lang="en-US" sz="2800" spc="294" dirty="0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최소화</a:t>
            </a:r>
            <a:endParaRPr lang="en-US" sz="2800" spc="294" dirty="0">
              <a:solidFill>
                <a:srgbClr val="E90061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329757" y="3725225"/>
            <a:ext cx="7653610" cy="102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그레이존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고객의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대출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심사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기준을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</a:p>
          <a:p>
            <a:pPr>
              <a:lnSpc>
                <a:spcPts val="4140"/>
              </a:lnSpc>
            </a:pP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재정립함으로써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대출</a:t>
            </a:r>
            <a:r>
              <a:rPr lang="en-US" sz="2800" spc="294" dirty="0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규모</a:t>
            </a:r>
            <a:r>
              <a:rPr lang="en-US" sz="2800" spc="294" dirty="0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확대</a:t>
            </a:r>
            <a:r>
              <a:rPr lang="en-US" sz="2800" spc="294" dirty="0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ko-KR" altLang="en-US" sz="2800" spc="294" dirty="0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및 포용 금융 실현</a:t>
            </a:r>
            <a:endParaRPr lang="en-US" sz="2800" spc="294" dirty="0">
              <a:solidFill>
                <a:srgbClr val="E90061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980902" y="5522090"/>
            <a:ext cx="6790409" cy="1036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기존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금융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기관들의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새로운</a:t>
            </a:r>
            <a:r>
              <a:rPr lang="en-US" sz="2800" spc="294" dirty="0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시장</a:t>
            </a:r>
            <a:r>
              <a:rPr lang="en-US" sz="2800" spc="294" dirty="0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개척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으로</a:t>
            </a:r>
            <a:endParaRPr lang="en-US" sz="2800" spc="294" dirty="0">
              <a:solidFill>
                <a:srgbClr val="231F2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>
              <a:lnSpc>
                <a:spcPts val="4140"/>
              </a:lnSpc>
            </a:pP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기업의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필요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자금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확보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및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수익률</a:t>
            </a:r>
            <a:r>
              <a:rPr 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제고</a:t>
            </a:r>
            <a:endParaRPr lang="en-US" sz="2800" spc="294" dirty="0">
              <a:solidFill>
                <a:srgbClr val="231F2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01040" y="527319"/>
            <a:ext cx="3152685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5.2 </a:t>
            </a:r>
            <a:r>
              <a:rPr lang="en-US" sz="4000" dirty="0" err="1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기대효과</a:t>
            </a:r>
            <a:endParaRPr lang="en-US" sz="40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9" name="Freeform 29"/>
          <p:cNvSpPr/>
          <p:nvPr/>
        </p:nvSpPr>
        <p:spPr>
          <a:xfrm rot="-10800000">
            <a:off x="11172645" y="7556935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 rot="-10800000">
            <a:off x="15682735" y="9069303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1" y="0"/>
                </a:lnTo>
                <a:lnTo>
                  <a:pt x="2888851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3983354" y="7391057"/>
            <a:ext cx="7217290" cy="102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ko-KR" alt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향후 </a:t>
            </a:r>
            <a:r>
              <a:rPr lang="ko-KR" alt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비재무</a:t>
            </a:r>
            <a:r>
              <a:rPr lang="ko-KR" alt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정보와 결합하여 </a:t>
            </a:r>
            <a:r>
              <a:rPr lang="ko-KR" alt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저신용자를</a:t>
            </a:r>
            <a:r>
              <a:rPr lang="ko-KR" alt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위한 </a:t>
            </a:r>
            <a:endParaRPr lang="en-US" altLang="ko-KR" sz="2800" spc="294" dirty="0">
              <a:solidFill>
                <a:srgbClr val="231F2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>
              <a:lnSpc>
                <a:spcPts val="4140"/>
              </a:lnSpc>
            </a:pPr>
            <a:r>
              <a:rPr lang="ko-KR" alt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더 정교한 대출 승인 기준 제안 가능</a:t>
            </a:r>
            <a:endParaRPr lang="en-US" sz="2800" spc="294" dirty="0">
              <a:solidFill>
                <a:srgbClr val="231F2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8733" y="-2718666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0" y="0"/>
                </a:lnTo>
                <a:lnTo>
                  <a:pt x="5437330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498800"/>
              </p:ext>
            </p:extLst>
          </p:nvPr>
        </p:nvGraphicFramePr>
        <p:xfrm>
          <a:off x="4373561" y="1447468"/>
          <a:ext cx="13022580" cy="4451402"/>
        </p:xfrm>
        <a:graphic>
          <a:graphicData uri="http://schemas.openxmlformats.org/drawingml/2006/table">
            <a:tbl>
              <a:tblPr/>
              <a:tblGrid>
                <a:gridCol w="1433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5079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FFFFFF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이름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4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FFFFFF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역할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4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 dirty="0" err="1">
                          <a:solidFill>
                            <a:srgbClr val="FFFFFF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담당업무</a:t>
                      </a:r>
                      <a:endParaRPr lang="en-US" sz="1000" dirty="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503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구영지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팀장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31"/>
                        </a:lnSpc>
                        <a:defRPr/>
                      </a:pP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▶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데이터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문제정의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및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전처리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데이터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품질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확인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(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결측치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이상치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처리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),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하이퍼파라미터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튜닝</a:t>
                      </a:r>
                      <a:endParaRPr lang="en-US" sz="1000" dirty="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4104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김재현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팀원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31"/>
                        </a:lnSpc>
                        <a:defRPr/>
                      </a:pP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▶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데이터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문제정의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및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전처리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통계분석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머신러닝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분류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모델</a:t>
                      </a:r>
                      <a:endParaRPr lang="en-US" sz="1000" dirty="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0306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김정민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팀원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▶ 데이터  문제정의 및 전처리, 통계분석, 데이터 품질 확인(결측치, 이상치 처리), ppt 디자인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306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이한비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팀원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▶ 데이터  문제정의 및 전처리, 머신러닝 분류 모델, 데이터 품질 확인(결측치, 이상치 처리)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4104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임채영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팀원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31"/>
                        </a:lnSpc>
                        <a:defRPr/>
                      </a:pP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▶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데이터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문제정의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및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전처리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통계분석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하이퍼파라미터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튜닝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발표</a:t>
                      </a:r>
                      <a:endParaRPr lang="en-US" sz="1000" dirty="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11301897" y="-168255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1"/>
                </a:lnTo>
                <a:lnTo>
                  <a:pt x="0" y="2888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9779472-AD4E-58E6-4A76-9EB887ACD152}"/>
              </a:ext>
            </a:extLst>
          </p:cNvPr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5.3 </a:t>
            </a:r>
            <a:r>
              <a:rPr lang="ko-KR" alt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역할 분담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ko-KR" alt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및 자체 평가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3438ACB0-E41F-EED4-6B7D-3080CCF2AEB1}"/>
              </a:ext>
            </a:extLst>
          </p:cNvPr>
          <p:cNvSpPr/>
          <p:nvPr/>
        </p:nvSpPr>
        <p:spPr>
          <a:xfrm>
            <a:off x="4344491" y="6409929"/>
            <a:ext cx="685800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9"/>
                </a:lnTo>
                <a:lnTo>
                  <a:pt x="0" y="102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A18487DC-960F-057A-29C6-085E20CB8CB2}"/>
              </a:ext>
            </a:extLst>
          </p:cNvPr>
          <p:cNvSpPr txBox="1"/>
          <p:nvPr/>
        </p:nvSpPr>
        <p:spPr>
          <a:xfrm>
            <a:off x="5200409" y="6343218"/>
            <a:ext cx="5943600" cy="1034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24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분석에 사용할 수 있는 데이터가 한정적이어서 </a:t>
            </a:r>
            <a:endParaRPr lang="en-US" altLang="ko-KR" sz="2400" b="0" i="0" dirty="0">
              <a:effectLst/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ko-KR" altLang="en-US" sz="24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보다 깊은 분석에 대한 어려움</a:t>
            </a:r>
            <a:endParaRPr lang="en-US" altLang="ko-KR" sz="2400" b="0" i="0" dirty="0">
              <a:effectLst/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87F2781E-EB43-C76D-A956-88B7ED41C098}"/>
              </a:ext>
            </a:extLst>
          </p:cNvPr>
          <p:cNvSpPr/>
          <p:nvPr/>
        </p:nvSpPr>
        <p:spPr>
          <a:xfrm>
            <a:off x="4346949" y="8330509"/>
            <a:ext cx="685800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8"/>
                </a:lnTo>
                <a:lnTo>
                  <a:pt x="0" y="10293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27856D10-84A6-89AC-7779-E5D1C158F08E}"/>
              </a:ext>
            </a:extLst>
          </p:cNvPr>
          <p:cNvSpPr txBox="1"/>
          <p:nvPr/>
        </p:nvSpPr>
        <p:spPr>
          <a:xfrm>
            <a:off x="5309143" y="8324978"/>
            <a:ext cx="5773413" cy="1034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24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모델 튜닝과 데이터 인사이트 도출 과정에서 </a:t>
            </a:r>
            <a:endParaRPr lang="en-US" altLang="ko-KR" sz="2400" b="0" i="0" dirty="0">
              <a:effectLst/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ko-KR" altLang="en-US" sz="24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트렌드 기술 학습의 필요성</a:t>
            </a:r>
            <a:endParaRPr lang="en-US" altLang="ko-KR" sz="2400" b="0" i="0" dirty="0">
              <a:effectLst/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A6740EEE-DEE1-84C8-1784-CC5909499B92}"/>
              </a:ext>
            </a:extLst>
          </p:cNvPr>
          <p:cNvSpPr/>
          <p:nvPr/>
        </p:nvSpPr>
        <p:spPr>
          <a:xfrm>
            <a:off x="11887200" y="6415460"/>
            <a:ext cx="685800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9"/>
                </a:lnTo>
                <a:lnTo>
                  <a:pt x="0" y="10293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F386841C-BD49-6B8C-15B4-EBFB6E82564B}"/>
              </a:ext>
            </a:extLst>
          </p:cNvPr>
          <p:cNvSpPr txBox="1"/>
          <p:nvPr/>
        </p:nvSpPr>
        <p:spPr>
          <a:xfrm>
            <a:off x="12878891" y="6636654"/>
            <a:ext cx="4723309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2</a:t>
            </a:r>
            <a:r>
              <a:rPr lang="ko-KR" altLang="en-US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주라는 단기 프로젝트에 대한 아쉬움</a:t>
            </a:r>
            <a:endParaRPr lang="en-US" altLang="ko-KR" sz="2400" dirty="0">
              <a:solidFill>
                <a:srgbClr val="191919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A8DEC0ED-77D6-9911-664C-2687097EAACA}"/>
              </a:ext>
            </a:extLst>
          </p:cNvPr>
          <p:cNvSpPr/>
          <p:nvPr/>
        </p:nvSpPr>
        <p:spPr>
          <a:xfrm>
            <a:off x="11887200" y="8330509"/>
            <a:ext cx="685800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8"/>
                </a:lnTo>
                <a:lnTo>
                  <a:pt x="0" y="10293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1397EE36-85DA-11BD-7384-39C1C87CB839}"/>
              </a:ext>
            </a:extLst>
          </p:cNvPr>
          <p:cNvSpPr txBox="1"/>
          <p:nvPr/>
        </p:nvSpPr>
        <p:spPr>
          <a:xfrm>
            <a:off x="12878891" y="8324978"/>
            <a:ext cx="5332909" cy="1034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금융권을 준비하는 교육생들과 함께 </a:t>
            </a:r>
            <a:endParaRPr lang="en-US" altLang="ko-KR" sz="2400" dirty="0">
              <a:solidFill>
                <a:srgbClr val="191919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ko-KR" altLang="en-US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프로젝트를 진행하면서 쌓인 도메인 지식</a:t>
            </a:r>
            <a:endParaRPr lang="en-US" altLang="ko-KR" sz="2400" dirty="0">
              <a:solidFill>
                <a:srgbClr val="191919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89FD138-6CAC-83D7-6DE9-A583D0EC3F10}"/>
              </a:ext>
            </a:extLst>
          </p:cNvPr>
          <p:cNvSpPr/>
          <p:nvPr/>
        </p:nvSpPr>
        <p:spPr>
          <a:xfrm>
            <a:off x="302088" y="3241341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49" y="0"/>
                </a:lnTo>
                <a:lnTo>
                  <a:pt x="3525149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solidFill>
                <a:srgbClr val="E90061"/>
              </a:solidFill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A9600BA9-6644-13A6-849D-7A670902C765}"/>
              </a:ext>
            </a:extLst>
          </p:cNvPr>
          <p:cNvSpPr txBox="1"/>
          <p:nvPr/>
        </p:nvSpPr>
        <p:spPr>
          <a:xfrm>
            <a:off x="838200" y="3168420"/>
            <a:ext cx="2787151" cy="719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09"/>
              </a:lnSpc>
              <a:spcBef>
                <a:spcPct val="0"/>
              </a:spcBef>
            </a:pPr>
            <a:r>
              <a:rPr lang="ko-KR" altLang="en-US" sz="3200" b="1" spc="440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역할 분담</a:t>
            </a:r>
            <a:endParaRPr lang="en-US" sz="3200" b="1" spc="440" dirty="0">
              <a:solidFill>
                <a:srgbClr val="231F2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AFBAEC5B-12BE-92F6-5D86-26562DC75109}"/>
              </a:ext>
            </a:extLst>
          </p:cNvPr>
          <p:cNvSpPr/>
          <p:nvPr/>
        </p:nvSpPr>
        <p:spPr>
          <a:xfrm>
            <a:off x="302088" y="7532344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49" y="0"/>
                </a:lnTo>
                <a:lnTo>
                  <a:pt x="3525149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solidFill>
                <a:srgbClr val="E90061"/>
              </a:solidFill>
            </a:endParaRP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6428C374-AFB0-F14F-0FC7-83EB642ED613}"/>
              </a:ext>
            </a:extLst>
          </p:cNvPr>
          <p:cNvSpPr txBox="1"/>
          <p:nvPr/>
        </p:nvSpPr>
        <p:spPr>
          <a:xfrm>
            <a:off x="838200" y="7459423"/>
            <a:ext cx="2787151" cy="719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09"/>
              </a:lnSpc>
              <a:spcBef>
                <a:spcPct val="0"/>
              </a:spcBef>
            </a:pPr>
            <a:r>
              <a:rPr lang="ko-KR" altLang="en-US" sz="3200" b="1" spc="440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자체 평가</a:t>
            </a:r>
            <a:endParaRPr lang="en-US" sz="3200" b="1" spc="440" dirty="0">
              <a:solidFill>
                <a:srgbClr val="231F2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4852" y="4419582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40384" y="4426295"/>
            <a:ext cx="12358756" cy="1879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78"/>
              </a:lnSpc>
              <a:spcBef>
                <a:spcPct val="0"/>
              </a:spcBef>
            </a:pPr>
            <a:r>
              <a:rPr lang="en-US" sz="10841" dirty="0">
                <a:solidFill>
                  <a:srgbClr val="E8F0FF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010077" y="9236874"/>
            <a:ext cx="7277924" cy="1099200"/>
            <a:chOff x="0" y="0"/>
            <a:chExt cx="2831228" cy="5531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D1E0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7407862" cy="1050126"/>
            <a:chOff x="0" y="0"/>
            <a:chExt cx="2831228" cy="5531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D1E0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24454" y="782143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4929161" y="151200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2085" y="-2718666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0" y="0"/>
                </a:lnTo>
                <a:lnTo>
                  <a:pt x="5437330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791468" y="1526115"/>
            <a:ext cx="10287543" cy="2951579"/>
          </a:xfrm>
          <a:custGeom>
            <a:avLst/>
            <a:gdLst/>
            <a:ahLst/>
            <a:cxnLst/>
            <a:rect l="l" t="t" r="r" b="b"/>
            <a:pathLst>
              <a:path w="10287543" h="2951579">
                <a:moveTo>
                  <a:pt x="0" y="0"/>
                </a:moveTo>
                <a:lnTo>
                  <a:pt x="10287543" y="0"/>
                </a:lnTo>
                <a:lnTo>
                  <a:pt x="10287543" y="2951579"/>
                </a:lnTo>
                <a:lnTo>
                  <a:pt x="0" y="2951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14696" y="5837237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49" y="0"/>
                </a:lnTo>
                <a:lnTo>
                  <a:pt x="3525149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solidFill>
                <a:srgbClr val="E90061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141954" y="4714753"/>
            <a:ext cx="13755172" cy="2248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AI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신용평가모형은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다양한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비금융·비정형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평가항목으로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반영할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 algn="r">
              <a:lnSpc>
                <a:spcPts val="447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예측력·변별력이</a:t>
            </a:r>
            <a:r>
              <a:rPr lang="en-US" sz="2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우수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하다는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장점이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있으나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복잡한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알고리즘을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사용하기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때문에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 algn="r">
              <a:lnSpc>
                <a:spcPts val="447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평가결과에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직관적인</a:t>
            </a:r>
            <a:r>
              <a:rPr lang="en-US" sz="2800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해석과</a:t>
            </a:r>
            <a:r>
              <a:rPr lang="en-US" sz="2800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설명이</a:t>
            </a:r>
            <a:r>
              <a:rPr lang="en-US" sz="2800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다소</a:t>
            </a:r>
            <a:r>
              <a:rPr lang="en-US" sz="2800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어렵다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한계도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존재합니다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</a:t>
            </a:r>
          </a:p>
          <a:p>
            <a:pPr algn="r">
              <a:lnSpc>
                <a:spcPts val="447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7792944" y="6667500"/>
            <a:ext cx="6492240" cy="0"/>
          </a:xfrm>
          <a:prstGeom prst="line">
            <a:avLst/>
          </a:prstGeom>
          <a:ln w="38100" cap="flat">
            <a:solidFill>
              <a:srgbClr val="CECECE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575166" y="8351831"/>
            <a:ext cx="15748362" cy="1247775"/>
            <a:chOff x="0" y="0"/>
            <a:chExt cx="4147717" cy="3286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86149" cy="328632"/>
            </a:xfrm>
            <a:custGeom>
              <a:avLst/>
              <a:gdLst/>
              <a:ahLst/>
              <a:cxnLst/>
              <a:rect l="l" t="t" r="r" b="b"/>
              <a:pathLst>
                <a:path w="4086149" h="328632">
                  <a:moveTo>
                    <a:pt x="25449" y="0"/>
                  </a:moveTo>
                  <a:lnTo>
                    <a:pt x="4060699" y="0"/>
                  </a:lnTo>
                  <a:cubicBezTo>
                    <a:pt x="4074754" y="0"/>
                    <a:pt x="4086149" y="11394"/>
                    <a:pt x="4086149" y="25449"/>
                  </a:cubicBezTo>
                  <a:lnTo>
                    <a:pt x="4086149" y="303183"/>
                  </a:lnTo>
                  <a:cubicBezTo>
                    <a:pt x="4086149" y="317238"/>
                    <a:pt x="4074754" y="328632"/>
                    <a:pt x="4060699" y="328632"/>
                  </a:cubicBezTo>
                  <a:lnTo>
                    <a:pt x="25449" y="328632"/>
                  </a:lnTo>
                  <a:cubicBezTo>
                    <a:pt x="11394" y="328632"/>
                    <a:pt x="0" y="317238"/>
                    <a:pt x="0" y="303183"/>
                  </a:cubicBezTo>
                  <a:lnTo>
                    <a:pt x="0" y="25449"/>
                  </a:lnTo>
                  <a:cubicBezTo>
                    <a:pt x="0" y="11394"/>
                    <a:pt x="11394" y="0"/>
                    <a:pt x="25449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1568" y="57908"/>
              <a:ext cx="4086149" cy="212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신용평가모형에서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설명가능한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요소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파악을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위한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008485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데이터</a:t>
              </a:r>
              <a:r>
                <a:rPr lang="en-US" sz="3199" b="1" dirty="0">
                  <a:solidFill>
                    <a:srgbClr val="008485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008485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분석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의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필요성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존재</a:t>
              </a:r>
              <a:endParaRPr lang="en-US" sz="31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2237209" y="8638401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9" y="0"/>
                </a:lnTo>
                <a:lnTo>
                  <a:pt x="378639" y="674635"/>
                </a:lnTo>
                <a:lnTo>
                  <a:pt x="0" y="6746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1.1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주제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및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선정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배경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92011" y="5797557"/>
            <a:ext cx="2787151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09"/>
              </a:lnSpc>
              <a:spcBef>
                <a:spcPct val="0"/>
              </a:spcBef>
            </a:pPr>
            <a:r>
              <a:rPr lang="en-US" sz="3600" b="1" spc="440" dirty="0" err="1">
                <a:solidFill>
                  <a:srgbClr val="231F2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추진배경</a:t>
            </a:r>
            <a:endParaRPr lang="en-US" sz="3600" b="1" spc="440" dirty="0">
              <a:solidFill>
                <a:srgbClr val="231F2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432612" y="6849573"/>
            <a:ext cx="13476804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금융기관은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AI신용평가모델에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XAI(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설명가능한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AI·eXplainable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AI)'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기능을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더해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 algn="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앞으로도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유의미한지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결과를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신뢰할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있도록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하기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위해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노력하고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있습니다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879102" y="-1444426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1"/>
                </a:lnTo>
                <a:lnTo>
                  <a:pt x="0" y="28888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59136"/>
            <a:ext cx="18508809" cy="4784948"/>
          </a:xfrm>
          <a:custGeom>
            <a:avLst/>
            <a:gdLst/>
            <a:ahLst/>
            <a:cxnLst/>
            <a:rect l="l" t="t" r="r" b="b"/>
            <a:pathLst>
              <a:path w="18508809" h="4784948">
                <a:moveTo>
                  <a:pt x="0" y="0"/>
                </a:moveTo>
                <a:lnTo>
                  <a:pt x="18508809" y="0"/>
                </a:lnTo>
                <a:lnTo>
                  <a:pt x="18508809" y="4784948"/>
                </a:lnTo>
                <a:lnTo>
                  <a:pt x="0" y="4784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</a:blip>
            <a:stretch>
              <a:fillRect t="-86099" b="-3535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1.2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개요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472085" y="-2718666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0" y="0"/>
                </a:lnTo>
                <a:lnTo>
                  <a:pt x="5437330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6462522" y="2473678"/>
            <a:ext cx="5358869" cy="5477932"/>
            <a:chOff x="0" y="0"/>
            <a:chExt cx="50211906" cy="51327511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50067126" cy="51182733"/>
            </a:xfrm>
            <a:custGeom>
              <a:avLst/>
              <a:gdLst/>
              <a:ahLst/>
              <a:cxnLst/>
              <a:rect l="l" t="t" r="r" b="b"/>
              <a:pathLst>
                <a:path w="50067126" h="51182733">
                  <a:moveTo>
                    <a:pt x="0" y="0"/>
                  </a:moveTo>
                  <a:lnTo>
                    <a:pt x="50067126" y="0"/>
                  </a:lnTo>
                  <a:lnTo>
                    <a:pt x="50067126" y="51182733"/>
                  </a:lnTo>
                  <a:lnTo>
                    <a:pt x="0" y="51182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50211906" cy="51327512"/>
            </a:xfrm>
            <a:custGeom>
              <a:avLst/>
              <a:gdLst/>
              <a:ahLst/>
              <a:cxnLst/>
              <a:rect l="l" t="t" r="r" b="b"/>
              <a:pathLst>
                <a:path w="50211906" h="51327512">
                  <a:moveTo>
                    <a:pt x="50067127" y="51182730"/>
                  </a:moveTo>
                  <a:lnTo>
                    <a:pt x="50211906" y="51182730"/>
                  </a:lnTo>
                  <a:lnTo>
                    <a:pt x="50211906" y="51327512"/>
                  </a:lnTo>
                  <a:lnTo>
                    <a:pt x="50067127" y="51327512"/>
                  </a:lnTo>
                  <a:lnTo>
                    <a:pt x="50067127" y="5118273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51182730"/>
                  </a:lnTo>
                  <a:lnTo>
                    <a:pt x="0" y="51182730"/>
                  </a:lnTo>
                  <a:lnTo>
                    <a:pt x="0" y="144780"/>
                  </a:lnTo>
                  <a:close/>
                  <a:moveTo>
                    <a:pt x="0" y="51182730"/>
                  </a:moveTo>
                  <a:lnTo>
                    <a:pt x="144780" y="51182730"/>
                  </a:lnTo>
                  <a:lnTo>
                    <a:pt x="144780" y="51327512"/>
                  </a:lnTo>
                  <a:lnTo>
                    <a:pt x="0" y="51327512"/>
                  </a:lnTo>
                  <a:lnTo>
                    <a:pt x="0" y="51182730"/>
                  </a:lnTo>
                  <a:close/>
                  <a:moveTo>
                    <a:pt x="50067127" y="144780"/>
                  </a:moveTo>
                  <a:lnTo>
                    <a:pt x="50211906" y="144780"/>
                  </a:lnTo>
                  <a:lnTo>
                    <a:pt x="50211906" y="51182730"/>
                  </a:lnTo>
                  <a:lnTo>
                    <a:pt x="50067127" y="51182730"/>
                  </a:lnTo>
                  <a:lnTo>
                    <a:pt x="50067127" y="144780"/>
                  </a:lnTo>
                  <a:close/>
                  <a:moveTo>
                    <a:pt x="144780" y="51182730"/>
                  </a:moveTo>
                  <a:lnTo>
                    <a:pt x="50067127" y="51182730"/>
                  </a:lnTo>
                  <a:lnTo>
                    <a:pt x="50067127" y="51327512"/>
                  </a:lnTo>
                  <a:lnTo>
                    <a:pt x="144780" y="51327512"/>
                  </a:lnTo>
                  <a:lnTo>
                    <a:pt x="144780" y="51182730"/>
                  </a:lnTo>
                  <a:close/>
                  <a:moveTo>
                    <a:pt x="50067127" y="0"/>
                  </a:moveTo>
                  <a:lnTo>
                    <a:pt x="50211906" y="0"/>
                  </a:lnTo>
                  <a:lnTo>
                    <a:pt x="50211906" y="144780"/>
                  </a:lnTo>
                  <a:lnTo>
                    <a:pt x="50067127" y="144780"/>
                  </a:lnTo>
                  <a:lnTo>
                    <a:pt x="5006712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0067127" y="0"/>
                  </a:lnTo>
                  <a:lnTo>
                    <a:pt x="5006712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42715" y="2968559"/>
            <a:ext cx="540472" cy="54047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1E0D9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675291" y="2967333"/>
            <a:ext cx="383893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훈련내용과의</a:t>
            </a:r>
            <a:r>
              <a:rPr lang="en-US" sz="32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관련성</a:t>
            </a:r>
            <a:endParaRPr lang="en-US" sz="32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53992" y="4101885"/>
            <a:ext cx="4575929" cy="3212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교육 내용</a:t>
            </a:r>
          </a:p>
          <a:p>
            <a:pPr>
              <a:lnSpc>
                <a:spcPts val="4199"/>
              </a:lnSpc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가설검정, 머신러닝을 </a:t>
            </a:r>
          </a:p>
          <a:p>
            <a:pPr>
              <a:lnSpc>
                <a:spcPts val="4199"/>
              </a:lnSpc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활용한 데이터 분석 </a:t>
            </a:r>
          </a:p>
          <a:p>
            <a:pPr>
              <a:lnSpc>
                <a:spcPts val="4199"/>
              </a:lnSpc>
            </a:pPr>
            <a:endParaRPr lang="en-US" sz="280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하나은행 현직자 특강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대출 규모 감소 현황 파악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411941" y="2473678"/>
            <a:ext cx="5358869" cy="5477932"/>
            <a:chOff x="0" y="0"/>
            <a:chExt cx="50211906" cy="51327511"/>
          </a:xfrm>
        </p:grpSpPr>
        <p:sp>
          <p:nvSpPr>
            <p:cNvPr id="13" name="Freeform 13"/>
            <p:cNvSpPr/>
            <p:nvPr/>
          </p:nvSpPr>
          <p:spPr>
            <a:xfrm>
              <a:off x="72390" y="72390"/>
              <a:ext cx="50067126" cy="51182733"/>
            </a:xfrm>
            <a:custGeom>
              <a:avLst/>
              <a:gdLst/>
              <a:ahLst/>
              <a:cxnLst/>
              <a:rect l="l" t="t" r="r" b="b"/>
              <a:pathLst>
                <a:path w="50067126" h="51182733">
                  <a:moveTo>
                    <a:pt x="0" y="0"/>
                  </a:moveTo>
                  <a:lnTo>
                    <a:pt x="50067126" y="0"/>
                  </a:lnTo>
                  <a:lnTo>
                    <a:pt x="50067126" y="51182733"/>
                  </a:lnTo>
                  <a:lnTo>
                    <a:pt x="0" y="51182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50211906" cy="51327512"/>
            </a:xfrm>
            <a:custGeom>
              <a:avLst/>
              <a:gdLst/>
              <a:ahLst/>
              <a:cxnLst/>
              <a:rect l="l" t="t" r="r" b="b"/>
              <a:pathLst>
                <a:path w="50211906" h="51327512">
                  <a:moveTo>
                    <a:pt x="50067127" y="51182730"/>
                  </a:moveTo>
                  <a:lnTo>
                    <a:pt x="50211906" y="51182730"/>
                  </a:lnTo>
                  <a:lnTo>
                    <a:pt x="50211906" y="51327512"/>
                  </a:lnTo>
                  <a:lnTo>
                    <a:pt x="50067127" y="51327512"/>
                  </a:lnTo>
                  <a:lnTo>
                    <a:pt x="50067127" y="5118273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51182730"/>
                  </a:lnTo>
                  <a:lnTo>
                    <a:pt x="0" y="51182730"/>
                  </a:lnTo>
                  <a:lnTo>
                    <a:pt x="0" y="144780"/>
                  </a:lnTo>
                  <a:close/>
                  <a:moveTo>
                    <a:pt x="0" y="51182730"/>
                  </a:moveTo>
                  <a:lnTo>
                    <a:pt x="144780" y="51182730"/>
                  </a:lnTo>
                  <a:lnTo>
                    <a:pt x="144780" y="51327512"/>
                  </a:lnTo>
                  <a:lnTo>
                    <a:pt x="0" y="51327512"/>
                  </a:lnTo>
                  <a:lnTo>
                    <a:pt x="0" y="51182730"/>
                  </a:lnTo>
                  <a:close/>
                  <a:moveTo>
                    <a:pt x="50067127" y="144780"/>
                  </a:moveTo>
                  <a:lnTo>
                    <a:pt x="50211906" y="144780"/>
                  </a:lnTo>
                  <a:lnTo>
                    <a:pt x="50211906" y="51182730"/>
                  </a:lnTo>
                  <a:lnTo>
                    <a:pt x="50067127" y="51182730"/>
                  </a:lnTo>
                  <a:lnTo>
                    <a:pt x="50067127" y="144780"/>
                  </a:lnTo>
                  <a:close/>
                  <a:moveTo>
                    <a:pt x="144780" y="51182730"/>
                  </a:moveTo>
                  <a:lnTo>
                    <a:pt x="50067127" y="51182730"/>
                  </a:lnTo>
                  <a:lnTo>
                    <a:pt x="50067127" y="51327512"/>
                  </a:lnTo>
                  <a:lnTo>
                    <a:pt x="144780" y="51327512"/>
                  </a:lnTo>
                  <a:lnTo>
                    <a:pt x="144780" y="51182730"/>
                  </a:lnTo>
                  <a:close/>
                  <a:moveTo>
                    <a:pt x="50067127" y="0"/>
                  </a:moveTo>
                  <a:lnTo>
                    <a:pt x="50211906" y="0"/>
                  </a:lnTo>
                  <a:lnTo>
                    <a:pt x="50211906" y="144780"/>
                  </a:lnTo>
                  <a:lnTo>
                    <a:pt x="50067127" y="144780"/>
                  </a:lnTo>
                  <a:lnTo>
                    <a:pt x="5006712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0067127" y="0"/>
                  </a:lnTo>
                  <a:lnTo>
                    <a:pt x="5006712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992966" y="2968559"/>
            <a:ext cx="540472" cy="540472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1E0D9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722172" y="2990359"/>
            <a:ext cx="372762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활용</a:t>
            </a:r>
            <a:r>
              <a:rPr lang="en-US" sz="32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장비</a:t>
            </a:r>
            <a:r>
              <a:rPr lang="en-US" sz="32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및 </a:t>
            </a: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재료</a:t>
            </a:r>
            <a:endParaRPr lang="en-US" sz="32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984981" y="4101885"/>
            <a:ext cx="4302894" cy="3212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코드관리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github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일정관리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jira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데이터분석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python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(pandas,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sklearn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등)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879102" y="-1444426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1"/>
                </a:lnTo>
                <a:lnTo>
                  <a:pt x="0" y="2888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513103" y="2473678"/>
            <a:ext cx="5358869" cy="5477932"/>
            <a:chOff x="0" y="0"/>
            <a:chExt cx="50211906" cy="51327511"/>
          </a:xfrm>
        </p:grpSpPr>
        <p:sp>
          <p:nvSpPr>
            <p:cNvPr id="21" name="Freeform 21"/>
            <p:cNvSpPr/>
            <p:nvPr/>
          </p:nvSpPr>
          <p:spPr>
            <a:xfrm>
              <a:off x="72390" y="72390"/>
              <a:ext cx="50067126" cy="51182733"/>
            </a:xfrm>
            <a:custGeom>
              <a:avLst/>
              <a:gdLst/>
              <a:ahLst/>
              <a:cxnLst/>
              <a:rect l="l" t="t" r="r" b="b"/>
              <a:pathLst>
                <a:path w="50067126" h="51182733">
                  <a:moveTo>
                    <a:pt x="0" y="0"/>
                  </a:moveTo>
                  <a:lnTo>
                    <a:pt x="50067126" y="0"/>
                  </a:lnTo>
                  <a:lnTo>
                    <a:pt x="50067126" y="51182733"/>
                  </a:lnTo>
                  <a:lnTo>
                    <a:pt x="0" y="51182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50211906" cy="51327512"/>
            </a:xfrm>
            <a:custGeom>
              <a:avLst/>
              <a:gdLst/>
              <a:ahLst/>
              <a:cxnLst/>
              <a:rect l="l" t="t" r="r" b="b"/>
              <a:pathLst>
                <a:path w="50211906" h="51327512">
                  <a:moveTo>
                    <a:pt x="50067127" y="51182730"/>
                  </a:moveTo>
                  <a:lnTo>
                    <a:pt x="50211906" y="51182730"/>
                  </a:lnTo>
                  <a:lnTo>
                    <a:pt x="50211906" y="51327512"/>
                  </a:lnTo>
                  <a:lnTo>
                    <a:pt x="50067127" y="51327512"/>
                  </a:lnTo>
                  <a:lnTo>
                    <a:pt x="50067127" y="5118273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51182730"/>
                  </a:lnTo>
                  <a:lnTo>
                    <a:pt x="0" y="51182730"/>
                  </a:lnTo>
                  <a:lnTo>
                    <a:pt x="0" y="144780"/>
                  </a:lnTo>
                  <a:close/>
                  <a:moveTo>
                    <a:pt x="0" y="51182730"/>
                  </a:moveTo>
                  <a:lnTo>
                    <a:pt x="144780" y="51182730"/>
                  </a:lnTo>
                  <a:lnTo>
                    <a:pt x="144780" y="51327512"/>
                  </a:lnTo>
                  <a:lnTo>
                    <a:pt x="0" y="51327512"/>
                  </a:lnTo>
                  <a:lnTo>
                    <a:pt x="0" y="51182730"/>
                  </a:lnTo>
                  <a:close/>
                  <a:moveTo>
                    <a:pt x="50067127" y="144780"/>
                  </a:moveTo>
                  <a:lnTo>
                    <a:pt x="50211906" y="144780"/>
                  </a:lnTo>
                  <a:lnTo>
                    <a:pt x="50211906" y="51182730"/>
                  </a:lnTo>
                  <a:lnTo>
                    <a:pt x="50067127" y="51182730"/>
                  </a:lnTo>
                  <a:lnTo>
                    <a:pt x="50067127" y="144780"/>
                  </a:lnTo>
                  <a:close/>
                  <a:moveTo>
                    <a:pt x="144780" y="51182730"/>
                  </a:moveTo>
                  <a:lnTo>
                    <a:pt x="50067127" y="51182730"/>
                  </a:lnTo>
                  <a:lnTo>
                    <a:pt x="50067127" y="51327512"/>
                  </a:lnTo>
                  <a:lnTo>
                    <a:pt x="144780" y="51327512"/>
                  </a:lnTo>
                  <a:lnTo>
                    <a:pt x="144780" y="51182730"/>
                  </a:lnTo>
                  <a:close/>
                  <a:moveTo>
                    <a:pt x="50067127" y="0"/>
                  </a:moveTo>
                  <a:lnTo>
                    <a:pt x="50211906" y="0"/>
                  </a:lnTo>
                  <a:lnTo>
                    <a:pt x="50211906" y="144780"/>
                  </a:lnTo>
                  <a:lnTo>
                    <a:pt x="50067127" y="144780"/>
                  </a:lnTo>
                  <a:lnTo>
                    <a:pt x="5006712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0067127" y="0"/>
                  </a:lnTo>
                  <a:lnTo>
                    <a:pt x="5006712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28700" y="2999884"/>
            <a:ext cx="500849" cy="500849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1E0D9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605749" y="3000400"/>
            <a:ext cx="372329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32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구현</a:t>
            </a:r>
            <a:r>
              <a:rPr lang="en-US" sz="32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내용</a:t>
            </a:r>
            <a:endParaRPr lang="en-US" sz="32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13103" y="4101885"/>
            <a:ext cx="4819174" cy="3212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정교한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신용평가모형으로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개인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고객의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분류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그레이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영역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(Gray Area) </a:t>
            </a:r>
          </a:p>
          <a:p>
            <a:pPr>
              <a:lnSpc>
                <a:spcPts val="4199"/>
              </a:lnSpc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신청자의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승인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기준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명확화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1668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995078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663373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326782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6" y="0"/>
                </a:lnTo>
                <a:lnTo>
                  <a:pt x="2032946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644459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6" y="0"/>
                </a:lnTo>
                <a:lnTo>
                  <a:pt x="2032946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 rot="5400000">
            <a:off x="1417601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8081011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9" name="Freeform 9"/>
          <p:cNvSpPr/>
          <p:nvPr/>
        </p:nvSpPr>
        <p:spPr>
          <a:xfrm rot="5400000">
            <a:off x="14730393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8" y="0"/>
                </a:lnTo>
                <a:lnTo>
                  <a:pt x="1861078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0" name="Freeform 10"/>
          <p:cNvSpPr/>
          <p:nvPr/>
        </p:nvSpPr>
        <p:spPr>
          <a:xfrm rot="-5400000">
            <a:off x="4749306" y="4727736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Freeform 11"/>
          <p:cNvSpPr/>
          <p:nvPr/>
        </p:nvSpPr>
        <p:spPr>
          <a:xfrm rot="-5400000">
            <a:off x="11412716" y="4727736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 rot="-2700000">
            <a:off x="3651640" y="5307866"/>
            <a:ext cx="701942" cy="700819"/>
            <a:chOff x="0" y="0"/>
            <a:chExt cx="6350000" cy="6339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E28A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-2700000">
            <a:off x="10338430" y="5307866"/>
            <a:ext cx="701942" cy="700819"/>
            <a:chOff x="0" y="0"/>
            <a:chExt cx="6350000" cy="6339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9D5C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-2700000">
            <a:off x="16954016" y="5307866"/>
            <a:ext cx="701942" cy="700819"/>
            <a:chOff x="0" y="0"/>
            <a:chExt cx="6350000" cy="63398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5B58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8100000">
            <a:off x="6988882" y="5331247"/>
            <a:ext cx="701942" cy="700819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C57E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8100000">
            <a:off x="13652292" y="5331247"/>
            <a:ext cx="701942" cy="700819"/>
            <a:chOff x="0" y="0"/>
            <a:chExt cx="6350000" cy="6339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343255" y="-2797853"/>
            <a:ext cx="4914652" cy="4914652"/>
          </a:xfrm>
          <a:custGeom>
            <a:avLst/>
            <a:gdLst/>
            <a:ahLst/>
            <a:cxnLst/>
            <a:rect l="l" t="t" r="r" b="b"/>
            <a:pathLst>
              <a:path w="4914652" h="4914652">
                <a:moveTo>
                  <a:pt x="0" y="0"/>
                </a:moveTo>
                <a:lnTo>
                  <a:pt x="4914652" y="0"/>
                </a:lnTo>
                <a:lnTo>
                  <a:pt x="4914652" y="4914651"/>
                </a:lnTo>
                <a:lnTo>
                  <a:pt x="0" y="491465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15879102" y="-1444426"/>
            <a:ext cx="2590870" cy="2590870"/>
          </a:xfrm>
          <a:custGeom>
            <a:avLst/>
            <a:gdLst/>
            <a:ahLst/>
            <a:cxnLst/>
            <a:rect l="l" t="t" r="r" b="b"/>
            <a:pathLst>
              <a:path w="2590870" h="2590870">
                <a:moveTo>
                  <a:pt x="0" y="0"/>
                </a:moveTo>
                <a:lnTo>
                  <a:pt x="2590870" y="0"/>
                </a:lnTo>
                <a:lnTo>
                  <a:pt x="2590870" y="2590870"/>
                </a:lnTo>
                <a:lnTo>
                  <a:pt x="0" y="259087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2095972" y="5350736"/>
            <a:ext cx="323295" cy="601480"/>
          </a:xfrm>
          <a:custGeom>
            <a:avLst/>
            <a:gdLst/>
            <a:ahLst/>
            <a:cxnLst/>
            <a:rect l="l" t="t" r="r" b="b"/>
            <a:pathLst>
              <a:path w="323295" h="601480">
                <a:moveTo>
                  <a:pt x="0" y="0"/>
                </a:moveTo>
                <a:lnTo>
                  <a:pt x="323295" y="0"/>
                </a:lnTo>
                <a:lnTo>
                  <a:pt x="323295" y="601479"/>
                </a:lnTo>
                <a:lnTo>
                  <a:pt x="0" y="60147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5428996" y="5377857"/>
            <a:ext cx="501700" cy="584221"/>
          </a:xfrm>
          <a:custGeom>
            <a:avLst/>
            <a:gdLst/>
            <a:ahLst/>
            <a:cxnLst/>
            <a:rect l="l" t="t" r="r" b="b"/>
            <a:pathLst>
              <a:path w="501700" h="584221">
                <a:moveTo>
                  <a:pt x="0" y="0"/>
                </a:moveTo>
                <a:lnTo>
                  <a:pt x="501699" y="0"/>
                </a:lnTo>
                <a:lnTo>
                  <a:pt x="501699" y="584221"/>
                </a:lnTo>
                <a:lnTo>
                  <a:pt x="0" y="58422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8769254" y="5350736"/>
            <a:ext cx="498571" cy="588442"/>
          </a:xfrm>
          <a:custGeom>
            <a:avLst/>
            <a:gdLst/>
            <a:ahLst/>
            <a:cxnLst/>
            <a:rect l="l" t="t" r="r" b="b"/>
            <a:pathLst>
              <a:path w="498571" h="588442">
                <a:moveTo>
                  <a:pt x="0" y="0"/>
                </a:moveTo>
                <a:lnTo>
                  <a:pt x="498571" y="0"/>
                </a:lnTo>
                <a:lnTo>
                  <a:pt x="498571" y="588442"/>
                </a:lnTo>
                <a:lnTo>
                  <a:pt x="0" y="588442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11999419" y="5373207"/>
            <a:ext cx="603018" cy="616898"/>
          </a:xfrm>
          <a:custGeom>
            <a:avLst/>
            <a:gdLst/>
            <a:ahLst/>
            <a:cxnLst/>
            <a:rect l="l" t="t" r="r" b="b"/>
            <a:pathLst>
              <a:path w="603018" h="616898">
                <a:moveTo>
                  <a:pt x="0" y="0"/>
                </a:moveTo>
                <a:lnTo>
                  <a:pt x="603018" y="0"/>
                </a:lnTo>
                <a:lnTo>
                  <a:pt x="603018" y="616898"/>
                </a:lnTo>
                <a:lnTo>
                  <a:pt x="0" y="616898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5413614" y="5377857"/>
            <a:ext cx="494995" cy="584221"/>
          </a:xfrm>
          <a:custGeom>
            <a:avLst/>
            <a:gdLst/>
            <a:ahLst/>
            <a:cxnLst/>
            <a:rect l="l" t="t" r="r" b="b"/>
            <a:pathLst>
              <a:path w="494995" h="584221">
                <a:moveTo>
                  <a:pt x="0" y="0"/>
                </a:moveTo>
                <a:lnTo>
                  <a:pt x="494994" y="0"/>
                </a:lnTo>
                <a:lnTo>
                  <a:pt x="494994" y="584221"/>
                </a:lnTo>
                <a:lnTo>
                  <a:pt x="0" y="584221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24817" y="6882492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7/25~7/26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24817" y="7411189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7"/>
              </a:lnSpc>
              <a:spcBef>
                <a:spcPct val="0"/>
              </a:spcBef>
            </a:pPr>
            <a:r>
              <a:rPr lang="en-US" sz="3199" spc="124" dirty="0" err="1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사전</a:t>
            </a:r>
            <a:r>
              <a:rPr lang="en-US" sz="3199" spc="124" dirty="0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199" spc="124" dirty="0" err="1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기획</a:t>
            </a:r>
            <a:endParaRPr lang="en-US" sz="3199" spc="124" dirty="0">
              <a:solidFill>
                <a:srgbClr val="191919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145903" y="4087793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7/27~7/31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145903" y="3508204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 전처리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1.3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구조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0" y="8038199"/>
            <a:ext cx="4190619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프로젝트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기획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및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주제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선정</a:t>
            </a:r>
            <a:endParaRPr lang="en-US" sz="24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프로젝트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정의서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작성</a:t>
            </a:r>
            <a:endParaRPr lang="en-US" sz="24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탐색적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분석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실행</a:t>
            </a:r>
            <a:endParaRPr lang="en-US" sz="24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926418" y="1971504"/>
            <a:ext cx="5473330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프로젝트 재정의 및 리서치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결측치, 이상치에 대한 데이터 정제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머신러닝 모델간 특징 비교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485927" y="6893660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7/31~8/2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85927" y="7422357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모델링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663373" y="8049368"/>
            <a:ext cx="8207432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 전처리 및 모델링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불균형 데이터를 해소하기 위한 SMOTE등의 모델링 진행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잠재적 머신러닝 모델 선정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003263" y="6893660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8/3~8/6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066046" y="7422357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인사이트 도출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379750" y="8397875"/>
            <a:ext cx="6017374" cy="88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클러스터링 정보를 바탕으로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그레이존 고객 대출 심사 잠재기준 제안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782775" y="4087793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7/27~7/31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489609" y="3508204"/>
            <a:ext cx="4310972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클러스터링 및 통계분석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028023" y="2409654"/>
            <a:ext cx="5851079" cy="88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다양한 클러스터링 알고리즘과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통계 분석을 통한 고객 그룹별 패턴 파악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1668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995078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663373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326782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6" y="0"/>
                </a:lnTo>
                <a:lnTo>
                  <a:pt x="2032946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644459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6" y="0"/>
                </a:lnTo>
                <a:lnTo>
                  <a:pt x="2032946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 rot="5400000">
            <a:off x="1417601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8081011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9" name="Freeform 9"/>
          <p:cNvSpPr/>
          <p:nvPr/>
        </p:nvSpPr>
        <p:spPr>
          <a:xfrm rot="5400000">
            <a:off x="14730393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8" y="0"/>
                </a:lnTo>
                <a:lnTo>
                  <a:pt x="1861078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0" name="Freeform 10"/>
          <p:cNvSpPr/>
          <p:nvPr/>
        </p:nvSpPr>
        <p:spPr>
          <a:xfrm rot="-5400000">
            <a:off x="4749306" y="4727736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1" name="Freeform 11"/>
          <p:cNvSpPr/>
          <p:nvPr/>
        </p:nvSpPr>
        <p:spPr>
          <a:xfrm rot="-5400000">
            <a:off x="11412716" y="4727736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 rot="-2700000">
            <a:off x="3651640" y="5307866"/>
            <a:ext cx="701942" cy="700819"/>
            <a:chOff x="0" y="0"/>
            <a:chExt cx="6350000" cy="6339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E28A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-2700000">
            <a:off x="10338430" y="5307866"/>
            <a:ext cx="701942" cy="700819"/>
            <a:chOff x="0" y="0"/>
            <a:chExt cx="6350000" cy="6339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9D5C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-2700000">
            <a:off x="16954016" y="5307866"/>
            <a:ext cx="701942" cy="700819"/>
            <a:chOff x="0" y="0"/>
            <a:chExt cx="6350000" cy="63398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5B58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8100000">
            <a:off x="6988882" y="5331247"/>
            <a:ext cx="701942" cy="700819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C57E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8100000">
            <a:off x="13652292" y="5331247"/>
            <a:ext cx="701942" cy="700819"/>
            <a:chOff x="0" y="0"/>
            <a:chExt cx="6350000" cy="6339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343255" y="-2797853"/>
            <a:ext cx="4914652" cy="4914652"/>
          </a:xfrm>
          <a:custGeom>
            <a:avLst/>
            <a:gdLst/>
            <a:ahLst/>
            <a:cxnLst/>
            <a:rect l="l" t="t" r="r" b="b"/>
            <a:pathLst>
              <a:path w="4914652" h="4914652">
                <a:moveTo>
                  <a:pt x="0" y="0"/>
                </a:moveTo>
                <a:lnTo>
                  <a:pt x="4914652" y="0"/>
                </a:lnTo>
                <a:lnTo>
                  <a:pt x="4914652" y="4914651"/>
                </a:lnTo>
                <a:lnTo>
                  <a:pt x="0" y="491465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15879102" y="-1444426"/>
            <a:ext cx="2590870" cy="2590870"/>
          </a:xfrm>
          <a:custGeom>
            <a:avLst/>
            <a:gdLst/>
            <a:ahLst/>
            <a:cxnLst/>
            <a:rect l="l" t="t" r="r" b="b"/>
            <a:pathLst>
              <a:path w="2590870" h="2590870">
                <a:moveTo>
                  <a:pt x="0" y="0"/>
                </a:moveTo>
                <a:lnTo>
                  <a:pt x="2590870" y="0"/>
                </a:lnTo>
                <a:lnTo>
                  <a:pt x="2590870" y="2590870"/>
                </a:lnTo>
                <a:lnTo>
                  <a:pt x="0" y="259087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2095972" y="5350736"/>
            <a:ext cx="323295" cy="601480"/>
          </a:xfrm>
          <a:custGeom>
            <a:avLst/>
            <a:gdLst/>
            <a:ahLst/>
            <a:cxnLst/>
            <a:rect l="l" t="t" r="r" b="b"/>
            <a:pathLst>
              <a:path w="323295" h="601480">
                <a:moveTo>
                  <a:pt x="0" y="0"/>
                </a:moveTo>
                <a:lnTo>
                  <a:pt x="323295" y="0"/>
                </a:lnTo>
                <a:lnTo>
                  <a:pt x="323295" y="601479"/>
                </a:lnTo>
                <a:lnTo>
                  <a:pt x="0" y="60147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5428996" y="5377857"/>
            <a:ext cx="501700" cy="584221"/>
          </a:xfrm>
          <a:custGeom>
            <a:avLst/>
            <a:gdLst/>
            <a:ahLst/>
            <a:cxnLst/>
            <a:rect l="l" t="t" r="r" b="b"/>
            <a:pathLst>
              <a:path w="501700" h="584221">
                <a:moveTo>
                  <a:pt x="0" y="0"/>
                </a:moveTo>
                <a:lnTo>
                  <a:pt x="501699" y="0"/>
                </a:lnTo>
                <a:lnTo>
                  <a:pt x="501699" y="584221"/>
                </a:lnTo>
                <a:lnTo>
                  <a:pt x="0" y="584221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8769254" y="5350736"/>
            <a:ext cx="498571" cy="588442"/>
          </a:xfrm>
          <a:custGeom>
            <a:avLst/>
            <a:gdLst/>
            <a:ahLst/>
            <a:cxnLst/>
            <a:rect l="l" t="t" r="r" b="b"/>
            <a:pathLst>
              <a:path w="498571" h="588442">
                <a:moveTo>
                  <a:pt x="0" y="0"/>
                </a:moveTo>
                <a:lnTo>
                  <a:pt x="498571" y="0"/>
                </a:lnTo>
                <a:lnTo>
                  <a:pt x="498571" y="588442"/>
                </a:lnTo>
                <a:lnTo>
                  <a:pt x="0" y="58844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11999419" y="5373207"/>
            <a:ext cx="603018" cy="616898"/>
          </a:xfrm>
          <a:custGeom>
            <a:avLst/>
            <a:gdLst/>
            <a:ahLst/>
            <a:cxnLst/>
            <a:rect l="l" t="t" r="r" b="b"/>
            <a:pathLst>
              <a:path w="603018" h="616898">
                <a:moveTo>
                  <a:pt x="0" y="0"/>
                </a:moveTo>
                <a:lnTo>
                  <a:pt x="603018" y="0"/>
                </a:lnTo>
                <a:lnTo>
                  <a:pt x="603018" y="616898"/>
                </a:lnTo>
                <a:lnTo>
                  <a:pt x="0" y="61689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5413614" y="5377857"/>
            <a:ext cx="494995" cy="584221"/>
          </a:xfrm>
          <a:custGeom>
            <a:avLst/>
            <a:gdLst/>
            <a:ahLst/>
            <a:cxnLst/>
            <a:rect l="l" t="t" r="r" b="b"/>
            <a:pathLst>
              <a:path w="494995" h="584221">
                <a:moveTo>
                  <a:pt x="0" y="0"/>
                </a:moveTo>
                <a:lnTo>
                  <a:pt x="494994" y="0"/>
                </a:lnTo>
                <a:lnTo>
                  <a:pt x="494994" y="584221"/>
                </a:lnTo>
                <a:lnTo>
                  <a:pt x="0" y="584221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-457200" y="-38100"/>
            <a:ext cx="18807065" cy="10354414"/>
            <a:chOff x="0" y="0"/>
            <a:chExt cx="4816593" cy="272708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16592" cy="2727088"/>
            </a:xfrm>
            <a:custGeom>
              <a:avLst/>
              <a:gdLst/>
              <a:ahLst/>
              <a:cxnLst/>
              <a:rect l="l" t="t" r="r" b="b"/>
              <a:pathLst>
                <a:path w="4816592" h="2727088">
                  <a:moveTo>
                    <a:pt x="0" y="0"/>
                  </a:moveTo>
                  <a:lnTo>
                    <a:pt x="4816592" y="0"/>
                  </a:lnTo>
                  <a:lnTo>
                    <a:pt x="4816592" y="2727088"/>
                  </a:lnTo>
                  <a:lnTo>
                    <a:pt x="0" y="2727088"/>
                  </a:lnTo>
                  <a:close/>
                </a:path>
              </a:pathLst>
            </a:custGeom>
            <a:solidFill>
              <a:srgbClr val="292F33">
                <a:alpha val="92941"/>
              </a:srgbClr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624817" y="6882492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7/25~7/26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24817" y="7411189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7"/>
              </a:lnSpc>
              <a:spcBef>
                <a:spcPct val="0"/>
              </a:spcBef>
            </a:pPr>
            <a:r>
              <a:rPr lang="en-US" sz="3199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사전 기획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145903" y="4087793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7/27~7/31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145903" y="3508204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 전처리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1.3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구조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472753" y="8038199"/>
            <a:ext cx="3569732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 기획 및 주제 선정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 정의서 작성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 데이터 분석 실행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506660" y="2066754"/>
            <a:ext cx="4534733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재정의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및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리서치</a:t>
            </a:r>
            <a:endParaRPr lang="en-US" sz="2499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결측치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,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이상치에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대한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정제</a:t>
            </a:r>
            <a:endParaRPr lang="en-US" sz="2499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머신러닝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모델간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특징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비교</a:t>
            </a:r>
            <a:endParaRPr lang="en-US" sz="2499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485927" y="6893660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7/31~8/2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85927" y="7422357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모델링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366652" y="8049368"/>
            <a:ext cx="7504152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 전처리 및 모델링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불균형 데이터를 해소하기 위한 SMOTE등의 모델링 진행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잠재적 머신러닝 모델 선정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003263" y="6893660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8/3~8/6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066046" y="7422357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인사이트 도출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870805" y="8397875"/>
            <a:ext cx="5355330" cy="88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클러스터링 정보를 바탕으로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그레이존 고객 대출 심사 잠재기준 제안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782775" y="4087793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7/27~7/31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489609" y="3508204"/>
            <a:ext cx="4310972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클러스터링 및 통계분석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028023" y="2409654"/>
            <a:ext cx="5208627" cy="88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다양한 클러스터링 알고리즘과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통계 분석을 통한 고객 그룹별 패턴 파악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278499" y="4562475"/>
            <a:ext cx="1373100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총 </a:t>
            </a:r>
            <a:r>
              <a:rPr lang="en-US" sz="6000" dirty="0" err="1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6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수행기간</a:t>
            </a:r>
            <a:r>
              <a:rPr lang="en-US" sz="6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: 7/25 ~ 8/7 (약 2주)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157398" y="4036868"/>
            <a:ext cx="9973203" cy="2410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2.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탐색적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데이터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분석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(EDA)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5276" y="-354475"/>
            <a:ext cx="6936754" cy="10995950"/>
            <a:chOff x="0" y="0"/>
            <a:chExt cx="9249005" cy="1466126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26794" r="31149"/>
            <a:stretch>
              <a:fillRect/>
            </a:stretch>
          </p:blipFill>
          <p:spPr>
            <a:xfrm>
              <a:off x="0" y="0"/>
              <a:ext cx="9249005" cy="14661267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8651808" y="2076008"/>
            <a:ext cx="3679194" cy="3679194"/>
          </a:xfrm>
          <a:custGeom>
            <a:avLst/>
            <a:gdLst/>
            <a:ahLst/>
            <a:cxnLst/>
            <a:rect l="l" t="t" r="r" b="b"/>
            <a:pathLst>
              <a:path w="3679194" h="3679194">
                <a:moveTo>
                  <a:pt x="0" y="0"/>
                </a:moveTo>
                <a:lnTo>
                  <a:pt x="3679194" y="0"/>
                </a:lnTo>
                <a:lnTo>
                  <a:pt x="3679194" y="3679193"/>
                </a:lnTo>
                <a:lnTo>
                  <a:pt x="0" y="36791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255077" y="4674361"/>
            <a:ext cx="3679194" cy="3679194"/>
          </a:xfrm>
          <a:custGeom>
            <a:avLst/>
            <a:gdLst/>
            <a:ahLst/>
            <a:cxnLst/>
            <a:rect l="l" t="t" r="r" b="b"/>
            <a:pathLst>
              <a:path w="3679194" h="3679194">
                <a:moveTo>
                  <a:pt x="0" y="0"/>
                </a:moveTo>
                <a:lnTo>
                  <a:pt x="3679194" y="0"/>
                </a:lnTo>
                <a:lnTo>
                  <a:pt x="3679194" y="3679194"/>
                </a:lnTo>
                <a:lnTo>
                  <a:pt x="0" y="3679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251390" y="4674361"/>
            <a:ext cx="3679194" cy="3679194"/>
          </a:xfrm>
          <a:custGeom>
            <a:avLst/>
            <a:gdLst/>
            <a:ahLst/>
            <a:cxnLst/>
            <a:rect l="l" t="t" r="r" b="b"/>
            <a:pathLst>
              <a:path w="3679194" h="3679194">
                <a:moveTo>
                  <a:pt x="0" y="0"/>
                </a:moveTo>
                <a:lnTo>
                  <a:pt x="3679194" y="0"/>
                </a:lnTo>
                <a:lnTo>
                  <a:pt x="3679194" y="3679194"/>
                </a:lnTo>
                <a:lnTo>
                  <a:pt x="0" y="36791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1689965" y="-3361323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0" y="0"/>
                </a:lnTo>
                <a:lnTo>
                  <a:pt x="5437330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3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2717052" y="-1444426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1"/>
                </a:lnTo>
                <a:lnTo>
                  <a:pt x="0" y="28888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1280902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2.1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51166" y="3523367"/>
            <a:ext cx="1880477" cy="69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4"/>
              </a:lnSpc>
              <a:spcBef>
                <a:spcPct val="0"/>
              </a:spcBef>
            </a:pPr>
            <a:r>
              <a:rPr lang="en-US" sz="4023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고객상황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95138" y="6121720"/>
            <a:ext cx="1999071" cy="69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4"/>
              </a:lnSpc>
              <a:spcBef>
                <a:spcPct val="0"/>
              </a:spcBef>
            </a:pPr>
            <a:r>
              <a:rPr lang="en-US" sz="4023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채무 부담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85808" y="6121720"/>
            <a:ext cx="1410358" cy="69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4"/>
              </a:lnSpc>
              <a:spcBef>
                <a:spcPct val="0"/>
              </a:spcBef>
            </a:pPr>
            <a:r>
              <a:rPr lang="en-US" sz="4023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이자율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85745" y="8734555"/>
            <a:ext cx="10697052" cy="55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1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개인 대출 심사에 영향을 미치는 요인들을 기준으로 EDA를 진행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1824</Words>
  <Application>Microsoft Office PowerPoint</Application>
  <PresentationFormat>사용자 지정</PresentationFormat>
  <Paragraphs>345</Paragraphs>
  <Slides>35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맑은 고딕</vt:lpstr>
      <vt:lpstr>하나2.0 R</vt:lpstr>
      <vt:lpstr>하나2.0 H</vt:lpstr>
      <vt:lpstr>Calibri</vt:lpstr>
      <vt:lpstr>Arial</vt:lpstr>
      <vt:lpstr>하나2.0 CM</vt:lpstr>
      <vt:lpstr>함초롬돋움</vt:lpstr>
      <vt:lpstr>하나2.0 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Professional Finance Presentation</dc:title>
  <cp:lastModifiedBy>하나로 H045</cp:lastModifiedBy>
  <cp:revision>30</cp:revision>
  <dcterms:created xsi:type="dcterms:W3CDTF">2006-08-16T00:00:00Z</dcterms:created>
  <dcterms:modified xsi:type="dcterms:W3CDTF">2023-08-07T04:17:49Z</dcterms:modified>
  <dc:identifier>DAFqd_zHg90</dc:identifier>
</cp:coreProperties>
</file>